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7" r:id="rId1"/>
  </p:sldMasterIdLst>
  <p:notesMasterIdLst>
    <p:notesMasterId r:id="rId17"/>
  </p:notesMasterIdLst>
  <p:sldIdLst>
    <p:sldId id="256" r:id="rId2"/>
    <p:sldId id="259" r:id="rId3"/>
    <p:sldId id="301" r:id="rId4"/>
    <p:sldId id="318" r:id="rId5"/>
    <p:sldId id="306" r:id="rId6"/>
    <p:sldId id="303" r:id="rId7"/>
    <p:sldId id="309" r:id="rId8"/>
    <p:sldId id="319" r:id="rId9"/>
    <p:sldId id="320" r:id="rId10"/>
    <p:sldId id="321" r:id="rId11"/>
    <p:sldId id="322" r:id="rId12"/>
    <p:sldId id="323" r:id="rId13"/>
    <p:sldId id="317" r:id="rId14"/>
    <p:sldId id="312" r:id="rId15"/>
    <p:sldId id="314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77F627C-A79C-4CEA-9F43-E7185F252452}">
  <a:tblStyle styleId="{277F627C-A79C-4CEA-9F43-E7185F25245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A45F09D-0C3F-4549-A737-6A49AB54CD0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 varScale="1">
        <p:scale>
          <a:sx n="150" d="100"/>
          <a:sy n="150" d="100"/>
        </p:scale>
        <p:origin x="43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Models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Sheet1!$A$2:$A$8</c:f>
              <c:strCache>
                <c:ptCount val="7"/>
                <c:pt idx="0">
                  <c:v>Literature</c:v>
                </c:pt>
                <c:pt idx="1">
                  <c:v>Default Forest</c:v>
                </c:pt>
                <c:pt idx="2">
                  <c:v>AUC Forest</c:v>
                </c:pt>
                <c:pt idx="3">
                  <c:v>F1 Forest</c:v>
                </c:pt>
                <c:pt idx="4">
                  <c:v>Basic XGBoost</c:v>
                </c:pt>
                <c:pt idx="5">
                  <c:v>AUC XGBoost</c:v>
                </c:pt>
                <c:pt idx="6">
                  <c:v>No Reg XGBoost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0.53600000000000003</c:v>
                </c:pt>
                <c:pt idx="1">
                  <c:v>0.76160000000000005</c:v>
                </c:pt>
                <c:pt idx="2">
                  <c:v>0.78779999999999994</c:v>
                </c:pt>
                <c:pt idx="3">
                  <c:v>0.78739999999999999</c:v>
                </c:pt>
                <c:pt idx="4">
                  <c:v>0.75090000000000001</c:v>
                </c:pt>
                <c:pt idx="5">
                  <c:v>0.78720000000000001</c:v>
                </c:pt>
                <c:pt idx="6">
                  <c:v>0.74460000000000004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89-4913-BA79-738446F65F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04650831"/>
        <c:axId val="1104651791"/>
      </c:barChart>
      <c:catAx>
        <c:axId val="110465083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Models</a:t>
                </a:r>
              </a:p>
            </c:rich>
          </c:tx>
          <c:layout>
            <c:manualLayout>
              <c:xMode val="edge"/>
              <c:yMode val="edge"/>
              <c:x val="0.49776755249343835"/>
              <c:y val="0.9275580991894799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25400" cap="flat" cmpd="sng" algn="ctr">
            <a:solidFill>
              <a:schemeClr val="tx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04651791"/>
        <c:crosses val="autoZero"/>
        <c:auto val="1"/>
        <c:lblAlgn val="ctr"/>
        <c:lblOffset val="100"/>
        <c:noMultiLvlLbl val="0"/>
      </c:catAx>
      <c:valAx>
        <c:axId val="1104651791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2"/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AUC</a:t>
                </a:r>
              </a:p>
            </c:rich>
          </c:tx>
          <c:layout>
            <c:manualLayout>
              <c:xMode val="edge"/>
              <c:yMode val="edge"/>
              <c:x val="1.6666666666666666E-2"/>
              <c:y val="0.4092581200787401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25400"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04650831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svg>
</file>

<file path=ppt/media/image3.png>
</file>

<file path=ppt/media/image4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>
          <a:extLst>
            <a:ext uri="{FF2B5EF4-FFF2-40B4-BE49-F238E27FC236}">
              <a16:creationId xmlns:a16="http://schemas.microsoft.com/office/drawing/2014/main" id="{DF1BC85F-33E6-B917-1182-EA0127CC3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5f391192_017:notes">
            <a:extLst>
              <a:ext uri="{FF2B5EF4-FFF2-40B4-BE49-F238E27FC236}">
                <a16:creationId xmlns:a16="http://schemas.microsoft.com/office/drawing/2014/main" id="{F59D785D-ACD8-6169-0C20-8BAC7987F4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5f391192_017:notes">
            <a:extLst>
              <a:ext uri="{FF2B5EF4-FFF2-40B4-BE49-F238E27FC236}">
                <a16:creationId xmlns:a16="http://schemas.microsoft.com/office/drawing/2014/main" id="{082E4862-8925-4DEE-EE68-96269FFFEA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98508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>
          <a:extLst>
            <a:ext uri="{FF2B5EF4-FFF2-40B4-BE49-F238E27FC236}">
              <a16:creationId xmlns:a16="http://schemas.microsoft.com/office/drawing/2014/main" id="{41B28AD7-61F6-0788-E181-EE2B087206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c89b53d510_0_74:notes">
            <a:extLst>
              <a:ext uri="{FF2B5EF4-FFF2-40B4-BE49-F238E27FC236}">
                <a16:creationId xmlns:a16="http://schemas.microsoft.com/office/drawing/2014/main" id="{1320EF6D-B334-683F-77E9-05912BF24D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c89b53d510_0_74:notes">
            <a:extLst>
              <a:ext uri="{FF2B5EF4-FFF2-40B4-BE49-F238E27FC236}">
                <a16:creationId xmlns:a16="http://schemas.microsoft.com/office/drawing/2014/main" id="{788A457C-827D-3853-BD9F-D851DE619B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31354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>
          <a:extLst>
            <a:ext uri="{FF2B5EF4-FFF2-40B4-BE49-F238E27FC236}">
              <a16:creationId xmlns:a16="http://schemas.microsoft.com/office/drawing/2014/main" id="{43848348-F688-AB4B-DE79-049064CC6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35ed75ccf_022:notes">
            <a:extLst>
              <a:ext uri="{FF2B5EF4-FFF2-40B4-BE49-F238E27FC236}">
                <a16:creationId xmlns:a16="http://schemas.microsoft.com/office/drawing/2014/main" id="{076507F8-117D-5F0E-D2BA-79AB26B251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35ed75ccf_022:notes">
            <a:extLst>
              <a:ext uri="{FF2B5EF4-FFF2-40B4-BE49-F238E27FC236}">
                <a16:creationId xmlns:a16="http://schemas.microsoft.com/office/drawing/2014/main" id="{E01DEE37-265A-7C45-0488-42520912DA1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53121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>
          <a:extLst>
            <a:ext uri="{FF2B5EF4-FFF2-40B4-BE49-F238E27FC236}">
              <a16:creationId xmlns:a16="http://schemas.microsoft.com/office/drawing/2014/main" id="{64AC70A0-915F-01D5-BE2B-54F84A969D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35ed75ccf_0141:notes">
            <a:extLst>
              <a:ext uri="{FF2B5EF4-FFF2-40B4-BE49-F238E27FC236}">
                <a16:creationId xmlns:a16="http://schemas.microsoft.com/office/drawing/2014/main" id="{A449CB7C-FFE0-7740-A562-556BE05B3E2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35ed75ccf_0141:notes">
            <a:extLst>
              <a:ext uri="{FF2B5EF4-FFF2-40B4-BE49-F238E27FC236}">
                <a16:creationId xmlns:a16="http://schemas.microsoft.com/office/drawing/2014/main" id="{4BAE1786-22F9-F7E2-968E-37FC82DA60E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12623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>
          <a:extLst>
            <a:ext uri="{FF2B5EF4-FFF2-40B4-BE49-F238E27FC236}">
              <a16:creationId xmlns:a16="http://schemas.microsoft.com/office/drawing/2014/main" id="{7208A852-05C5-1F94-7C0E-84CBE191B8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:notes">
            <a:extLst>
              <a:ext uri="{FF2B5EF4-FFF2-40B4-BE49-F238E27FC236}">
                <a16:creationId xmlns:a16="http://schemas.microsoft.com/office/drawing/2014/main" id="{7621B98C-6297-3BA7-6B1C-207579431C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p:notes">
            <a:extLst>
              <a:ext uri="{FF2B5EF4-FFF2-40B4-BE49-F238E27FC236}">
                <a16:creationId xmlns:a16="http://schemas.microsoft.com/office/drawing/2014/main" id="{1E700177-D791-36D6-EFE0-7B2AF5F6597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33796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>
          <a:extLst>
            <a:ext uri="{FF2B5EF4-FFF2-40B4-BE49-F238E27FC236}">
              <a16:creationId xmlns:a16="http://schemas.microsoft.com/office/drawing/2014/main" id="{0E366D80-28A9-6D58-DB90-A8FBB6C798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5f391192_017:notes">
            <a:extLst>
              <a:ext uri="{FF2B5EF4-FFF2-40B4-BE49-F238E27FC236}">
                <a16:creationId xmlns:a16="http://schemas.microsoft.com/office/drawing/2014/main" id="{97C18626-A820-6525-7DAF-8BFC7DE295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5f391192_017:notes">
            <a:extLst>
              <a:ext uri="{FF2B5EF4-FFF2-40B4-BE49-F238E27FC236}">
                <a16:creationId xmlns:a16="http://schemas.microsoft.com/office/drawing/2014/main" id="{5361B972-011E-1E7D-3733-9F3640FEFB7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02883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1">
          <a:extLst>
            <a:ext uri="{FF2B5EF4-FFF2-40B4-BE49-F238E27FC236}">
              <a16:creationId xmlns:a16="http://schemas.microsoft.com/office/drawing/2014/main" id="{ECB522E1-2256-CEE2-6A39-19D9C24895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c89b53d510_0_121:notes">
            <a:extLst>
              <a:ext uri="{FF2B5EF4-FFF2-40B4-BE49-F238E27FC236}">
                <a16:creationId xmlns:a16="http://schemas.microsoft.com/office/drawing/2014/main" id="{0E7BFACB-86E0-C6D1-A892-9C1502C06DF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c89b53d510_0_121:notes">
            <a:extLst>
              <a:ext uri="{FF2B5EF4-FFF2-40B4-BE49-F238E27FC236}">
                <a16:creationId xmlns:a16="http://schemas.microsoft.com/office/drawing/2014/main" id="{3CA9AFED-0760-01F3-E4BA-C7A4594DC1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38893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D10632C8-5E2F-BA21-99B1-B38FC4D3EB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5f391192_045:notes">
            <a:extLst>
              <a:ext uri="{FF2B5EF4-FFF2-40B4-BE49-F238E27FC236}">
                <a16:creationId xmlns:a16="http://schemas.microsoft.com/office/drawing/2014/main" id="{BC6D457B-6B8A-E0C7-C3A8-23EE2AECE1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35f391192_045:notes">
            <a:extLst>
              <a:ext uri="{FF2B5EF4-FFF2-40B4-BE49-F238E27FC236}">
                <a16:creationId xmlns:a16="http://schemas.microsoft.com/office/drawing/2014/main" id="{5864AC92-A42F-F9EF-1B4A-4CCC90862CC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66453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>
          <a:extLst>
            <a:ext uri="{FF2B5EF4-FFF2-40B4-BE49-F238E27FC236}">
              <a16:creationId xmlns:a16="http://schemas.microsoft.com/office/drawing/2014/main" id="{083A02BC-5C8D-3CB6-797B-92CD2221C0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5f391192_045:notes">
            <a:extLst>
              <a:ext uri="{FF2B5EF4-FFF2-40B4-BE49-F238E27FC236}">
                <a16:creationId xmlns:a16="http://schemas.microsoft.com/office/drawing/2014/main" id="{F6B5A427-EAAE-FE9B-60AC-E3CBFCDF74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35f391192_045:notes">
            <a:extLst>
              <a:ext uri="{FF2B5EF4-FFF2-40B4-BE49-F238E27FC236}">
                <a16:creationId xmlns:a16="http://schemas.microsoft.com/office/drawing/2014/main" id="{9645BAE9-8BF6-9DE2-94B6-ECC60B353CF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07558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>
          <a:extLst>
            <a:ext uri="{FF2B5EF4-FFF2-40B4-BE49-F238E27FC236}">
              <a16:creationId xmlns:a16="http://schemas.microsoft.com/office/drawing/2014/main" id="{6504B00E-9C06-2A00-CEE9-D0CE0756C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5f391192_017:notes">
            <a:extLst>
              <a:ext uri="{FF2B5EF4-FFF2-40B4-BE49-F238E27FC236}">
                <a16:creationId xmlns:a16="http://schemas.microsoft.com/office/drawing/2014/main" id="{B9610C1E-6825-14BE-69A0-CC9F9FE9C8E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5f391192_017:notes">
            <a:extLst>
              <a:ext uri="{FF2B5EF4-FFF2-40B4-BE49-F238E27FC236}">
                <a16:creationId xmlns:a16="http://schemas.microsoft.com/office/drawing/2014/main" id="{6ADD4466-C56C-3FEA-3A1A-71DEE68499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61567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>
          <a:extLst>
            <a:ext uri="{FF2B5EF4-FFF2-40B4-BE49-F238E27FC236}">
              <a16:creationId xmlns:a16="http://schemas.microsoft.com/office/drawing/2014/main" id="{5E22FB63-94EF-8B99-535A-2A77D685B7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5f391192_085:notes">
            <a:extLst>
              <a:ext uri="{FF2B5EF4-FFF2-40B4-BE49-F238E27FC236}">
                <a16:creationId xmlns:a16="http://schemas.microsoft.com/office/drawing/2014/main" id="{80CD970C-23F3-0CB2-F607-4A2EC6E0FF5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35f391192_085:notes">
            <a:extLst>
              <a:ext uri="{FF2B5EF4-FFF2-40B4-BE49-F238E27FC236}">
                <a16:creationId xmlns:a16="http://schemas.microsoft.com/office/drawing/2014/main" id="{9B18F397-FC51-4735-4ACD-334DF02397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6528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 flipH="1">
            <a:off x="3919993" y="3977033"/>
            <a:ext cx="1303500" cy="1128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" name="Google Shape;11;p2"/>
          <p:cNvSpPr/>
          <p:nvPr/>
        </p:nvSpPr>
        <p:spPr>
          <a:xfrm rot="5400000">
            <a:off x="3809057" y="-81000"/>
            <a:ext cx="1525500" cy="1761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 flipH="1">
            <a:off x="2809875" y="-172875"/>
            <a:ext cx="1111500" cy="9624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10800000" flipH="1">
            <a:off x="3602723" y="1360109"/>
            <a:ext cx="493800" cy="427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 flipH="1">
            <a:off x="5278915" y="855279"/>
            <a:ext cx="944700" cy="818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10800000" flipH="1">
            <a:off x="5365799" y="352324"/>
            <a:ext cx="493800" cy="4272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5549153" y="1029780"/>
            <a:ext cx="404640" cy="374059"/>
            <a:chOff x="5975075" y="2327500"/>
            <a:chExt cx="420100" cy="388350"/>
          </a:xfrm>
        </p:grpSpPr>
        <p:sp>
          <p:nvSpPr>
            <p:cNvPr id="18" name="Google Shape;18;p2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3253021" y="113273"/>
            <a:ext cx="225085" cy="38996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21;p2"/>
          <p:cNvGrpSpPr/>
          <p:nvPr/>
        </p:nvGrpSpPr>
        <p:grpSpPr>
          <a:xfrm>
            <a:off x="4380526" y="515192"/>
            <a:ext cx="382958" cy="607111"/>
            <a:chOff x="6718575" y="2318625"/>
            <a:chExt cx="256950" cy="407375"/>
          </a:xfrm>
        </p:grpSpPr>
        <p:sp>
          <p:nvSpPr>
            <p:cNvPr id="22" name="Google Shape;22;p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199464" y="902959"/>
            <a:ext cx="395018" cy="403297"/>
            <a:chOff x="3951850" y="2985350"/>
            <a:chExt cx="407950" cy="416500"/>
          </a:xfrm>
        </p:grpSpPr>
        <p:sp>
          <p:nvSpPr>
            <p:cNvPr id="31" name="Google Shape;31;p2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2"/>
          <p:cNvSpPr/>
          <p:nvPr/>
        </p:nvSpPr>
        <p:spPr>
          <a:xfrm rot="10800000" flipH="1">
            <a:off x="5010533" y="4576648"/>
            <a:ext cx="1032900" cy="8946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 rot="10800000" flipH="1">
            <a:off x="5133679" y="4056450"/>
            <a:ext cx="540000" cy="467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rot="10800000" flipH="1">
            <a:off x="3101709" y="3629719"/>
            <a:ext cx="1032900" cy="8940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rot="10800000" flipH="1">
            <a:off x="3530384" y="4576662"/>
            <a:ext cx="452100" cy="3912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5370705" y="4867761"/>
            <a:ext cx="312503" cy="312484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2"/>
          <p:cNvGrpSpPr/>
          <p:nvPr/>
        </p:nvGrpSpPr>
        <p:grpSpPr>
          <a:xfrm>
            <a:off x="5772009" y="4056440"/>
            <a:ext cx="573943" cy="550550"/>
            <a:chOff x="5241175" y="4959100"/>
            <a:chExt cx="539775" cy="517775"/>
          </a:xfrm>
        </p:grpSpPr>
        <p:sp>
          <p:nvSpPr>
            <p:cNvPr id="41" name="Google Shape;41;p2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2"/>
          <p:cNvSpPr/>
          <p:nvPr/>
        </p:nvSpPr>
        <p:spPr>
          <a:xfrm>
            <a:off x="3429208" y="3904791"/>
            <a:ext cx="377839" cy="343685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/>
          <p:nvPr/>
        </p:nvSpPr>
        <p:spPr>
          <a:xfrm rot="10800000" flipH="1">
            <a:off x="-94969" y="303826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Google Shape;50;p3"/>
          <p:cNvSpPr/>
          <p:nvPr/>
        </p:nvSpPr>
        <p:spPr>
          <a:xfrm rot="5400000">
            <a:off x="559400" y="1538825"/>
            <a:ext cx="1788000" cy="2064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3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2" name="Google Shape;52;p3"/>
          <p:cNvSpPr txBox="1">
            <a:spLocks noGrp="1"/>
          </p:cNvSpPr>
          <p:nvPr>
            <p:ph type="subTitle" idx="1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"/>
          <p:cNvSpPr/>
          <p:nvPr/>
        </p:nvSpPr>
        <p:spPr>
          <a:xfrm rot="10800000" flipH="1">
            <a:off x="66674" y="313542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/>
          <p:nvPr/>
        </p:nvSpPr>
        <p:spPr>
          <a:xfrm rot="10800000" flipH="1">
            <a:off x="828675" y="351655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"/>
          <p:cNvSpPr/>
          <p:nvPr/>
        </p:nvSpPr>
        <p:spPr>
          <a:xfrm rot="10800000" flipH="1">
            <a:off x="761999" y="8779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 rot="10800000" flipH="1">
            <a:off x="793851" y="4692801"/>
            <a:ext cx="517500" cy="4479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" name="Google Shape;57;p3"/>
          <p:cNvGrpSpPr/>
          <p:nvPr/>
        </p:nvGrpSpPr>
        <p:grpSpPr>
          <a:xfrm>
            <a:off x="996359" y="1070668"/>
            <a:ext cx="351204" cy="324661"/>
            <a:chOff x="5975075" y="2327500"/>
            <a:chExt cx="420100" cy="388350"/>
          </a:xfrm>
        </p:grpSpPr>
        <p:sp>
          <p:nvSpPr>
            <p:cNvPr id="58" name="Google Shape;58;p3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3"/>
          <p:cNvSpPr/>
          <p:nvPr/>
        </p:nvSpPr>
        <p:spPr>
          <a:xfrm>
            <a:off x="393600" y="334662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3"/>
          <p:cNvGrpSpPr/>
          <p:nvPr/>
        </p:nvGrpSpPr>
        <p:grpSpPr>
          <a:xfrm>
            <a:off x="305253" y="553856"/>
            <a:ext cx="247469" cy="392302"/>
            <a:chOff x="6718575" y="2318625"/>
            <a:chExt cx="256950" cy="407375"/>
          </a:xfrm>
        </p:grpSpPr>
        <p:sp>
          <p:nvSpPr>
            <p:cNvPr id="62" name="Google Shape;62;p3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3"/>
          <p:cNvGrpSpPr/>
          <p:nvPr/>
        </p:nvGrpSpPr>
        <p:grpSpPr>
          <a:xfrm>
            <a:off x="1419984" y="3634331"/>
            <a:ext cx="342882" cy="350068"/>
            <a:chOff x="3951850" y="2985350"/>
            <a:chExt cx="407950" cy="416500"/>
          </a:xfrm>
        </p:grpSpPr>
        <p:sp>
          <p:nvSpPr>
            <p:cNvPr id="71" name="Google Shape;71;p3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3"/>
          <p:cNvSpPr/>
          <p:nvPr/>
        </p:nvSpPr>
        <p:spPr>
          <a:xfrm rot="10800000" flipH="1">
            <a:off x="733424" y="393602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 rot="10800000" flipH="1">
            <a:off x="738525" y="10085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"/>
          <p:cNvSpPr/>
          <p:nvPr/>
        </p:nvSpPr>
        <p:spPr>
          <a:xfrm rot="10800000" flipH="1">
            <a:off x="-291325" y="4148475"/>
            <a:ext cx="1182300" cy="1023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3"/>
          <p:cNvSpPr/>
          <p:nvPr/>
        </p:nvSpPr>
        <p:spPr>
          <a:xfrm rot="10800000" flipH="1">
            <a:off x="420725" y="-652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3"/>
          <p:cNvSpPr/>
          <p:nvPr/>
        </p:nvSpPr>
        <p:spPr>
          <a:xfrm>
            <a:off x="1019338" y="416705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3"/>
          <p:cNvGrpSpPr/>
          <p:nvPr/>
        </p:nvGrpSpPr>
        <p:grpSpPr>
          <a:xfrm>
            <a:off x="-50285" y="1452794"/>
            <a:ext cx="624844" cy="599376"/>
            <a:chOff x="5241175" y="4959100"/>
            <a:chExt cx="539775" cy="517775"/>
          </a:xfrm>
        </p:grpSpPr>
        <p:sp>
          <p:nvSpPr>
            <p:cNvPr id="81" name="Google Shape;81;p3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3"/>
          <p:cNvSpPr/>
          <p:nvPr/>
        </p:nvSpPr>
        <p:spPr>
          <a:xfrm>
            <a:off x="47199" y="4430470"/>
            <a:ext cx="505231" cy="459562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1" name="Google Shape;131;p5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2" name="Google Shape;132;p5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5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Font typeface="Muli"/>
              <a:buChar char="◇"/>
              <a:defRPr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￭"/>
              <a:defRPr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￮"/>
              <a:defRPr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34" name="Google Shape;134;p5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5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5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5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5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5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5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5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" name="Google Shape;142;p5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43" name="Google Shape;143;p5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5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5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" name="Google Shape;147;p5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148" name="Google Shape;148;p5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5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" name="Google Shape;155;p5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156" name="Google Shape;156;p5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5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65" name="Google Shape;165;p5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5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2" name="Google Shape;172;p6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3" name="Google Shape;173;p6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6"/>
          <p:cNvSpPr txBox="1">
            <a:spLocks noGrp="1"/>
          </p:cNvSpPr>
          <p:nvPr>
            <p:ph type="body" idx="1"/>
          </p:nvPr>
        </p:nvSpPr>
        <p:spPr>
          <a:xfrm>
            <a:off x="1734000" y="2414450"/>
            <a:ext cx="2667300" cy="26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5" name="Google Shape;175;p6"/>
          <p:cNvSpPr txBox="1">
            <a:spLocks noGrp="1"/>
          </p:cNvSpPr>
          <p:nvPr>
            <p:ph type="body" idx="2"/>
          </p:nvPr>
        </p:nvSpPr>
        <p:spPr>
          <a:xfrm>
            <a:off x="4562088" y="2414450"/>
            <a:ext cx="2667300" cy="26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6" name="Google Shape;176;p6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6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6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6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0" name="Google Shape;180;p6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81" name="Google Shape;181;p6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" name="Google Shape;183;p6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" name="Google Shape;184;p6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185" name="Google Shape;185;p6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" name="Google Shape;193;p6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94" name="Google Shape;194;p6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" name="Google Shape;198;p6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6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6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6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6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3" name="Google Shape;203;p6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204" name="Google Shape;204;p6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6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Google Shape;210;p6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7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4" name="Google Shape;214;p7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7"/>
          <p:cNvSpPr txBox="1">
            <a:spLocks noGrp="1"/>
          </p:cNvSpPr>
          <p:nvPr>
            <p:ph type="body" idx="1"/>
          </p:nvPr>
        </p:nvSpPr>
        <p:spPr>
          <a:xfrm>
            <a:off x="1732700" y="2380900"/>
            <a:ext cx="2176800" cy="25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6" name="Google Shape;216;p7"/>
          <p:cNvSpPr txBox="1">
            <a:spLocks noGrp="1"/>
          </p:cNvSpPr>
          <p:nvPr>
            <p:ph type="body" idx="2"/>
          </p:nvPr>
        </p:nvSpPr>
        <p:spPr>
          <a:xfrm>
            <a:off x="4020972" y="2380900"/>
            <a:ext cx="2176800" cy="25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7" name="Google Shape;217;p7"/>
          <p:cNvSpPr txBox="1">
            <a:spLocks noGrp="1"/>
          </p:cNvSpPr>
          <p:nvPr>
            <p:ph type="body" idx="3"/>
          </p:nvPr>
        </p:nvSpPr>
        <p:spPr>
          <a:xfrm>
            <a:off x="6309245" y="2380900"/>
            <a:ext cx="2176800" cy="25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8" name="Google Shape;218;p7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7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7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7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" name="Google Shape;222;p7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23" name="Google Shape;223;p7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7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" name="Google Shape;225;p7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6" name="Google Shape;226;p7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227" name="Google Shape;227;p7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7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7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" name="Google Shape;235;p7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236" name="Google Shape;236;p7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7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7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7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" name="Google Shape;240;p7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8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3" name="Google Shape;243;p8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4" name="Google Shape;244;p8"/>
          <p:cNvSpPr txBox="1">
            <a:spLocks noGrp="1"/>
          </p:cNvSpPr>
          <p:nvPr>
            <p:ph type="title"/>
          </p:nvPr>
        </p:nvSpPr>
        <p:spPr>
          <a:xfrm>
            <a:off x="1732700" y="8212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8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8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8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8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9" name="Google Shape;249;p8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50" name="Google Shape;250;p8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" name="Google Shape;252;p8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" name="Google Shape;253;p8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254" name="Google Shape;254;p8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" name="Google Shape;262;p8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263" name="Google Shape;263;p8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" name="Google Shape;267;p8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8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8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8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8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" name="Google Shape;272;p8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273" name="Google Shape;273;p8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8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8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8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0"/>
          <p:cNvSpPr/>
          <p:nvPr/>
        </p:nvSpPr>
        <p:spPr>
          <a:xfrm rot="10800000" flipH="1">
            <a:off x="8218352" y="4121459"/>
            <a:ext cx="685200" cy="593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3" name="Google Shape;323;p10"/>
          <p:cNvSpPr/>
          <p:nvPr/>
        </p:nvSpPr>
        <p:spPr>
          <a:xfrm rot="5400000">
            <a:off x="388487" y="105212"/>
            <a:ext cx="944100" cy="1090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4" name="Google Shape;324;p10"/>
          <p:cNvSpPr/>
          <p:nvPr/>
        </p:nvSpPr>
        <p:spPr>
          <a:xfrm rot="10800000" flipH="1">
            <a:off x="-123825" y="847791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0"/>
          <p:cNvSpPr/>
          <p:nvPr/>
        </p:nvSpPr>
        <p:spPr>
          <a:xfrm rot="10800000" flipH="1">
            <a:off x="503116" y="1161450"/>
            <a:ext cx="352800" cy="305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0"/>
          <p:cNvSpPr/>
          <p:nvPr/>
        </p:nvSpPr>
        <p:spPr>
          <a:xfrm rot="10800000" flipH="1">
            <a:off x="1208424" y="-131812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0"/>
          <p:cNvSpPr/>
          <p:nvPr/>
        </p:nvSpPr>
        <p:spPr>
          <a:xfrm rot="10800000" flipH="1">
            <a:off x="247753" y="49693"/>
            <a:ext cx="295200" cy="255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0"/>
          <p:cNvSpPr/>
          <p:nvPr/>
        </p:nvSpPr>
        <p:spPr>
          <a:xfrm rot="10800000" flipH="1">
            <a:off x="8763568" y="4485979"/>
            <a:ext cx="543000" cy="470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0"/>
          <p:cNvSpPr/>
          <p:nvPr/>
        </p:nvSpPr>
        <p:spPr>
          <a:xfrm rot="10800000" flipH="1">
            <a:off x="8523810" y="4741100"/>
            <a:ext cx="284100" cy="2457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0"/>
          <p:cNvSpPr/>
          <p:nvPr/>
        </p:nvSpPr>
        <p:spPr>
          <a:xfrm rot="10800000" flipH="1">
            <a:off x="8322785" y="3628023"/>
            <a:ext cx="543000" cy="470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0"/>
          <p:cNvSpPr/>
          <p:nvPr/>
        </p:nvSpPr>
        <p:spPr>
          <a:xfrm rot="10800000" flipH="1">
            <a:off x="8763569" y="4009882"/>
            <a:ext cx="237600" cy="2058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0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E293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6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ewyorkfed.org/microeconomics/hhdc" TargetMode="External"/><Relationship Id="rId7" Type="http://schemas.openxmlformats.org/officeDocument/2006/relationships/hyperlink" Target="https://doi.org/10.1016/j.eswa.2007.12.020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jpmorgan.com/insights/global-research/economy/recession-probability" TargetMode="External"/><Relationship Id="rId5" Type="http://schemas.openxmlformats.org/officeDocument/2006/relationships/hyperlink" Target="https://abcnews.go.com/Business/americans-credit-card-debt-reaches-new-record-high/story?id=118788620" TargetMode="External"/><Relationship Id="rId4" Type="http://schemas.openxmlformats.org/officeDocument/2006/relationships/hyperlink" Target="https://www.reuters.com/markets/us/goldman-sachs-expects-us-fed-deliver-three-rate-cuts-2025-2025-03-31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1"/>
          <p:cNvSpPr txBox="1">
            <a:spLocks noGrp="1"/>
          </p:cNvSpPr>
          <p:nvPr>
            <p:ph type="ctrTitle"/>
          </p:nvPr>
        </p:nvSpPr>
        <p:spPr>
          <a:xfrm>
            <a:off x="2054481" y="1868921"/>
            <a:ext cx="5035038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Credit Card Default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233794-ACFE-24A8-DEC8-D8A6CD0280FA}"/>
              </a:ext>
            </a:extLst>
          </p:cNvPr>
          <p:cNvSpPr txBox="1"/>
          <p:nvPr/>
        </p:nvSpPr>
        <p:spPr>
          <a:xfrm>
            <a:off x="3878089" y="3183048"/>
            <a:ext cx="13878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C6DAEC"/>
                </a:solidFill>
                <a:effectLst/>
                <a:uLnTx/>
                <a:uFillTx/>
                <a:latin typeface="Muli"/>
                <a:sym typeface="Muli"/>
              </a:rPr>
              <a:t>With Guan Chen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>
          <a:extLst>
            <a:ext uri="{FF2B5EF4-FFF2-40B4-BE49-F238E27FC236}">
              <a16:creationId xmlns:a16="http://schemas.microsoft.com/office/drawing/2014/main" id="{BC33D050-03F8-A7E1-6267-D11B32D6CA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9" name="Google Shape;439;p23">
            <a:extLst>
              <a:ext uri="{FF2B5EF4-FFF2-40B4-BE49-F238E27FC236}">
                <a16:creationId xmlns:a16="http://schemas.microsoft.com/office/drawing/2014/main" id="{EEF1B272-AB88-3F85-E968-77D48BFE4C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4409770"/>
              </p:ext>
            </p:extLst>
          </p:nvPr>
        </p:nvGraphicFramePr>
        <p:xfrm>
          <a:off x="1521654" y="1241410"/>
          <a:ext cx="5803940" cy="3171452"/>
        </p:xfrm>
        <a:graphic>
          <a:graphicData uri="http://schemas.openxmlformats.org/drawingml/2006/table">
            <a:tbl>
              <a:tblPr>
                <a:noFill/>
                <a:tableStyleId>{277F627C-A79C-4CEA-9F43-E7185F252452}</a:tableStyleId>
              </a:tblPr>
              <a:tblGrid>
                <a:gridCol w="14509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09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509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09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967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Model</a:t>
                      </a:r>
                      <a:endParaRPr dirty="0">
                        <a:solidFill>
                          <a:srgbClr val="C6DAEC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Precision</a:t>
                      </a:r>
                      <a:endParaRPr dirty="0">
                        <a:solidFill>
                          <a:srgbClr val="C6DAEC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Recall</a:t>
                      </a:r>
                      <a:endParaRPr dirty="0">
                        <a:solidFill>
                          <a:srgbClr val="C6DAEC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AUC</a:t>
                      </a:r>
                      <a:endParaRPr dirty="0">
                        <a:solidFill>
                          <a:srgbClr val="C6DAEC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7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Default Forest</a:t>
                      </a:r>
                      <a:endParaRPr dirty="0">
                        <a:solidFill>
                          <a:srgbClr val="C6DAEC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0" i="0" u="none" strike="noStrike" cap="none" dirty="0">
                          <a:solidFill>
                            <a:schemeClr val="bg2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0.65</a:t>
                      </a:r>
                      <a:endParaRPr sz="1800" b="0" i="0" u="none" strike="noStrike" cap="none" dirty="0">
                        <a:solidFill>
                          <a:schemeClr val="bg2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bg2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0.37</a:t>
                      </a:r>
                      <a:endParaRPr sz="1800" dirty="0">
                        <a:solidFill>
                          <a:schemeClr val="bg2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bg2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0.76</a:t>
                      </a:r>
                      <a:endParaRPr sz="1800" dirty="0">
                        <a:solidFill>
                          <a:schemeClr val="bg2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847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7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AUC Forest</a:t>
                      </a:r>
                      <a:endParaRPr dirty="0">
                        <a:solidFill>
                          <a:srgbClr val="C6DAEC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bg2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0.70</a:t>
                      </a:r>
                      <a:endParaRPr sz="1800" dirty="0">
                        <a:solidFill>
                          <a:schemeClr val="bg2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bg2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0.36</a:t>
                      </a:r>
                      <a:endParaRPr sz="1800" dirty="0">
                        <a:solidFill>
                          <a:schemeClr val="bg2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tx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0.79</a:t>
                      </a:r>
                      <a:endParaRPr sz="1800" b="1" dirty="0">
                        <a:solidFill>
                          <a:schemeClr val="tx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7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F1 Forest</a:t>
                      </a:r>
                      <a:endParaRPr dirty="0">
                        <a:solidFill>
                          <a:srgbClr val="C6DAEC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bg2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0.70</a:t>
                      </a:r>
                      <a:endParaRPr sz="1800" dirty="0">
                        <a:solidFill>
                          <a:schemeClr val="bg2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bg2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0.36</a:t>
                      </a:r>
                      <a:endParaRPr sz="1800" dirty="0">
                        <a:solidFill>
                          <a:schemeClr val="bg2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bg2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0.79</a:t>
                      </a:r>
                      <a:endParaRPr sz="1800" dirty="0">
                        <a:solidFill>
                          <a:schemeClr val="bg2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847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7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Basic </a:t>
                      </a:r>
                      <a:r>
                        <a:rPr lang="en-US" sz="1400" b="0" i="0" u="none" strike="noStrike" cap="none" dirty="0" err="1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XGBoost</a:t>
                      </a:r>
                      <a:endParaRPr sz="1400" b="0" i="0" u="none" strike="noStrike" cap="none" dirty="0">
                        <a:solidFill>
                          <a:srgbClr val="C6DAEC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chemeClr val="bg2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0.62</a:t>
                      </a:r>
                      <a:endParaRPr sz="1800" b="0" i="0" u="none" strike="noStrike" cap="none" dirty="0">
                        <a:solidFill>
                          <a:schemeClr val="bg2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chemeClr val="bg2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0.37</a:t>
                      </a:r>
                      <a:endParaRPr sz="1800" b="0" i="0" u="none" strike="noStrike" cap="none" dirty="0">
                        <a:solidFill>
                          <a:schemeClr val="bg2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chemeClr val="bg2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0.75</a:t>
                      </a:r>
                      <a:endParaRPr sz="1800" b="0" i="0" u="none" strike="noStrike" cap="none" dirty="0">
                        <a:solidFill>
                          <a:schemeClr val="bg2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47808"/>
                  </a:ext>
                </a:extLst>
              </a:tr>
              <a:tr h="43967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AUC </a:t>
                      </a:r>
                      <a:r>
                        <a:rPr lang="en-US" dirty="0" err="1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XGBoost</a:t>
                      </a:r>
                      <a:endParaRPr dirty="0">
                        <a:solidFill>
                          <a:srgbClr val="C6DAEC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0.71</a:t>
                      </a:r>
                      <a:endParaRPr sz="1800" b="1" dirty="0">
                        <a:solidFill>
                          <a:schemeClr val="tx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0.35</a:t>
                      </a:r>
                      <a:endParaRPr sz="1800" dirty="0">
                        <a:solidFill>
                          <a:schemeClr val="bg2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0.79</a:t>
                      </a:r>
                      <a:endParaRPr sz="1800" dirty="0">
                        <a:solidFill>
                          <a:schemeClr val="bg2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847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4571219"/>
                  </a:ext>
                </a:extLst>
              </a:tr>
              <a:tr h="51588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AUC </a:t>
                      </a:r>
                      <a:r>
                        <a:rPr lang="en-US" dirty="0" err="1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XGBoost</a:t>
                      </a:r>
                      <a:r>
                        <a:rPr lang="en-US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rgbClr val="C6DAEC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No Regularization</a:t>
                      </a:r>
                      <a:endParaRPr sz="1200" dirty="0">
                        <a:solidFill>
                          <a:srgbClr val="C6DAEC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0.59</a:t>
                      </a:r>
                      <a:endParaRPr sz="1800" dirty="0">
                        <a:solidFill>
                          <a:schemeClr val="bg2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0.38</a:t>
                      </a:r>
                      <a:endParaRPr sz="1800" b="1" dirty="0">
                        <a:solidFill>
                          <a:schemeClr val="tx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bg2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0.74</a:t>
                      </a:r>
                      <a:endParaRPr sz="1800" dirty="0">
                        <a:solidFill>
                          <a:schemeClr val="bg2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19BBD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19BBD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8132759"/>
                  </a:ext>
                </a:extLst>
              </a:tr>
            </a:tbl>
          </a:graphicData>
        </a:graphic>
      </p:graphicFrame>
      <p:sp>
        <p:nvSpPr>
          <p:cNvPr id="440" name="Google Shape;440;p23">
            <a:extLst>
              <a:ext uri="{FF2B5EF4-FFF2-40B4-BE49-F238E27FC236}">
                <a16:creationId xmlns:a16="http://schemas.microsoft.com/office/drawing/2014/main" id="{18681774-A98C-5BAC-937F-317BC0926B4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4" name="Google Shape;399;p18">
            <a:extLst>
              <a:ext uri="{FF2B5EF4-FFF2-40B4-BE49-F238E27FC236}">
                <a16:creationId xmlns:a16="http://schemas.microsoft.com/office/drawing/2014/main" id="{13027EC9-56CB-70D7-F2B7-EF904DE09CAC}"/>
              </a:ext>
            </a:extLst>
          </p:cNvPr>
          <p:cNvSpPr txBox="1">
            <a:spLocks/>
          </p:cNvSpPr>
          <p:nvPr/>
        </p:nvSpPr>
        <p:spPr>
          <a:xfrm>
            <a:off x="2602855" y="393497"/>
            <a:ext cx="5661158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 b="0" i="0" u="none" strike="noStrike" cap="none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507591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>
          <a:extLst>
            <a:ext uri="{FF2B5EF4-FFF2-40B4-BE49-F238E27FC236}">
              <a16:creationId xmlns:a16="http://schemas.microsoft.com/office/drawing/2014/main" id="{2CF4D3A2-CA26-0604-93E7-C0FBA8A59F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18">
            <a:extLst>
              <a:ext uri="{FF2B5EF4-FFF2-40B4-BE49-F238E27FC236}">
                <a16:creationId xmlns:a16="http://schemas.microsoft.com/office/drawing/2014/main" id="{D91924E1-D483-2BDB-ED55-D035E7CEBA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02855" y="393497"/>
            <a:ext cx="5661158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Does It Match Up?</a:t>
            </a:r>
            <a:endParaRPr dirty="0"/>
          </a:p>
        </p:txBody>
      </p:sp>
      <p:sp>
        <p:nvSpPr>
          <p:cNvPr id="401" name="Google Shape;401;p18">
            <a:extLst>
              <a:ext uri="{FF2B5EF4-FFF2-40B4-BE49-F238E27FC236}">
                <a16:creationId xmlns:a16="http://schemas.microsoft.com/office/drawing/2014/main" id="{36AEA5C4-D9D8-F6B5-06E3-64EA54D3889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E3A9DC02-1BC6-34A1-4071-35B79ACD93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1784128"/>
              </p:ext>
            </p:extLst>
          </p:nvPr>
        </p:nvGraphicFramePr>
        <p:xfrm>
          <a:off x="1264226" y="1174173"/>
          <a:ext cx="6096000" cy="3667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671176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40AD39-75DE-0695-83FE-7F06FC75CE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A76CD291-3453-7EE1-5267-5AE7C87D2943}"/>
              </a:ext>
            </a:extLst>
          </p:cNvPr>
          <p:cNvSpPr/>
          <p:nvPr/>
        </p:nvSpPr>
        <p:spPr>
          <a:xfrm>
            <a:off x="4230228" y="1023505"/>
            <a:ext cx="2128541" cy="3259018"/>
          </a:xfrm>
          <a:prstGeom prst="roundRect">
            <a:avLst>
              <a:gd name="adj" fmla="val 812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05CBEBC5-B78F-4E52-06B0-38DCEA577023}"/>
              </a:ext>
            </a:extLst>
          </p:cNvPr>
          <p:cNvSpPr/>
          <p:nvPr/>
        </p:nvSpPr>
        <p:spPr>
          <a:xfrm rot="18905410">
            <a:off x="-1503668" y="1803103"/>
            <a:ext cx="6555752" cy="4040727"/>
          </a:xfrm>
          <a:custGeom>
            <a:avLst/>
            <a:gdLst/>
            <a:ahLst/>
            <a:cxnLst/>
            <a:rect l="l" t="t" r="r" b="b"/>
            <a:pathLst>
              <a:path w="13111503" h="8081453">
                <a:moveTo>
                  <a:pt x="0" y="0"/>
                </a:moveTo>
                <a:lnTo>
                  <a:pt x="13111502" y="0"/>
                </a:lnTo>
                <a:lnTo>
                  <a:pt x="13111502" y="8081453"/>
                </a:lnTo>
                <a:lnTo>
                  <a:pt x="0" y="80814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700"/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2E165917-2A27-29AF-B94D-3755D2872B58}"/>
              </a:ext>
            </a:extLst>
          </p:cNvPr>
          <p:cNvGrpSpPr/>
          <p:nvPr/>
        </p:nvGrpSpPr>
        <p:grpSpPr>
          <a:xfrm>
            <a:off x="6561020" y="1023505"/>
            <a:ext cx="2128541" cy="3259018"/>
            <a:chOff x="0" y="0"/>
            <a:chExt cx="1374964" cy="1978154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656D50B0-3CB8-4AB1-A39A-2AE72F87FEE7}"/>
                </a:ext>
              </a:extLst>
            </p:cNvPr>
            <p:cNvSpPr/>
            <p:nvPr/>
          </p:nvSpPr>
          <p:spPr>
            <a:xfrm>
              <a:off x="0" y="0"/>
              <a:ext cx="1374964" cy="1978154"/>
            </a:xfrm>
            <a:custGeom>
              <a:avLst/>
              <a:gdLst/>
              <a:ahLst/>
              <a:cxnLst/>
              <a:rect l="l" t="t" r="r" b="b"/>
              <a:pathLst>
                <a:path w="1374964" h="1978154">
                  <a:moveTo>
                    <a:pt x="82082" y="0"/>
                  </a:moveTo>
                  <a:lnTo>
                    <a:pt x="1292883" y="0"/>
                  </a:lnTo>
                  <a:cubicBezTo>
                    <a:pt x="1314652" y="0"/>
                    <a:pt x="1335530" y="8648"/>
                    <a:pt x="1350923" y="24041"/>
                  </a:cubicBezTo>
                  <a:cubicBezTo>
                    <a:pt x="1366317" y="39435"/>
                    <a:pt x="1374964" y="60312"/>
                    <a:pt x="1374964" y="82082"/>
                  </a:cubicBezTo>
                  <a:lnTo>
                    <a:pt x="1374964" y="1896072"/>
                  </a:lnTo>
                  <a:cubicBezTo>
                    <a:pt x="1374964" y="1917842"/>
                    <a:pt x="1366317" y="1938719"/>
                    <a:pt x="1350923" y="1954113"/>
                  </a:cubicBezTo>
                  <a:cubicBezTo>
                    <a:pt x="1335530" y="1969506"/>
                    <a:pt x="1314652" y="1978154"/>
                    <a:pt x="1292883" y="1978154"/>
                  </a:cubicBezTo>
                  <a:lnTo>
                    <a:pt x="82082" y="1978154"/>
                  </a:lnTo>
                  <a:cubicBezTo>
                    <a:pt x="60312" y="1978154"/>
                    <a:pt x="39435" y="1969506"/>
                    <a:pt x="24041" y="1954113"/>
                  </a:cubicBezTo>
                  <a:cubicBezTo>
                    <a:pt x="8648" y="1938719"/>
                    <a:pt x="0" y="1917842"/>
                    <a:pt x="0" y="1896072"/>
                  </a:cubicBezTo>
                  <a:lnTo>
                    <a:pt x="0" y="82082"/>
                  </a:lnTo>
                  <a:cubicBezTo>
                    <a:pt x="0" y="60312"/>
                    <a:pt x="8648" y="39435"/>
                    <a:pt x="24041" y="24041"/>
                  </a:cubicBezTo>
                  <a:cubicBezTo>
                    <a:pt x="39435" y="8648"/>
                    <a:pt x="60312" y="0"/>
                    <a:pt x="82082" y="0"/>
                  </a:cubicBezTo>
                  <a:close/>
                </a:path>
              </a:pathLst>
            </a:custGeom>
            <a:solidFill>
              <a:srgbClr val="10B5BF"/>
            </a:solidFill>
          </p:spPr>
          <p:txBody>
            <a:bodyPr/>
            <a:lstStyle/>
            <a:p>
              <a:endParaRPr lang="en-US" sz="700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873FE9CA-8C57-E0FA-5332-4B3531AB1FD3}"/>
                </a:ext>
              </a:extLst>
            </p:cNvPr>
            <p:cNvSpPr txBox="1"/>
            <p:nvPr/>
          </p:nvSpPr>
          <p:spPr>
            <a:xfrm>
              <a:off x="0" y="-47625"/>
              <a:ext cx="1374964" cy="2025779"/>
            </a:xfrm>
            <a:prstGeom prst="rect">
              <a:avLst/>
            </a:prstGeom>
          </p:spPr>
          <p:txBody>
            <a:bodyPr lIns="25400" tIns="25400" rIns="25400" bIns="25400" rtlCol="0" anchor="ctr"/>
            <a:lstStyle/>
            <a:p>
              <a:pPr algn="ctr">
                <a:lnSpc>
                  <a:spcPts val="1680"/>
                </a:lnSpc>
              </a:pPr>
              <a:endParaRPr sz="700"/>
            </a:p>
          </p:txBody>
        </p:sp>
      </p:grpSp>
      <p:sp>
        <p:nvSpPr>
          <p:cNvPr id="11" name="TextBox 11">
            <a:extLst>
              <a:ext uri="{FF2B5EF4-FFF2-40B4-BE49-F238E27FC236}">
                <a16:creationId xmlns:a16="http://schemas.microsoft.com/office/drawing/2014/main" id="{DDE339A9-7859-A2B8-4C9A-5602DDDFC456}"/>
              </a:ext>
            </a:extLst>
          </p:cNvPr>
          <p:cNvSpPr txBox="1"/>
          <p:nvPr/>
        </p:nvSpPr>
        <p:spPr>
          <a:xfrm>
            <a:off x="151153" y="1767384"/>
            <a:ext cx="3872555" cy="11830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4545"/>
              </a:lnSpc>
            </a:pPr>
            <a:r>
              <a:rPr lang="en-US" sz="4500" b="1" dirty="0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Feature Importances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1CE55469-6B73-69C7-71D8-DDBBDD2E84DA}"/>
              </a:ext>
            </a:extLst>
          </p:cNvPr>
          <p:cNvSpPr txBox="1"/>
          <p:nvPr/>
        </p:nvSpPr>
        <p:spPr>
          <a:xfrm>
            <a:off x="-122264" y="3034479"/>
            <a:ext cx="4145972" cy="1667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260"/>
              </a:lnSpc>
            </a:pPr>
            <a:r>
              <a:rPr lang="en-US" sz="11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Most features had low correlations to default except . . . 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2236B50F-48DD-79BE-A846-D50054F19EA2}"/>
              </a:ext>
            </a:extLst>
          </p:cNvPr>
          <p:cNvSpPr txBox="1"/>
          <p:nvPr/>
        </p:nvSpPr>
        <p:spPr>
          <a:xfrm>
            <a:off x="4572000" y="1642751"/>
            <a:ext cx="1353458" cy="6217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16"/>
              </a:lnSpc>
            </a:pPr>
            <a:r>
              <a:rPr lang="en-US" sz="1600" b="1" dirty="0">
                <a:solidFill>
                  <a:srgbClr val="10B5B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Feature 1:</a:t>
            </a:r>
          </a:p>
          <a:p>
            <a:pPr algn="ctr">
              <a:lnSpc>
                <a:spcPts val="1616"/>
              </a:lnSpc>
            </a:pPr>
            <a:r>
              <a:rPr lang="en-US" sz="1600" b="1" dirty="0">
                <a:solidFill>
                  <a:srgbClr val="10B5B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Repayment Status 1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0F573A87-9325-68D4-20E6-5ED797387B90}"/>
              </a:ext>
            </a:extLst>
          </p:cNvPr>
          <p:cNvSpPr txBox="1"/>
          <p:nvPr/>
        </p:nvSpPr>
        <p:spPr>
          <a:xfrm>
            <a:off x="4411250" y="2723625"/>
            <a:ext cx="1762228" cy="515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60"/>
              </a:lnSpc>
              <a:spcBef>
                <a:spcPct val="0"/>
              </a:spcBef>
            </a:pPr>
            <a:r>
              <a:rPr lang="en-US" sz="1600" dirty="0">
                <a:solidFill>
                  <a:srgbClr val="10B5BF"/>
                </a:solidFill>
                <a:latin typeface="Poppins Light"/>
                <a:ea typeface="Poppins Light"/>
                <a:cs typeface="Poppins Light"/>
                <a:sym typeface="Poppins Light"/>
              </a:rPr>
              <a:t>Repayment status in September, 2005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66EB2CC6-9701-6A56-6F84-112F78DEA555}"/>
              </a:ext>
            </a:extLst>
          </p:cNvPr>
          <p:cNvSpPr txBox="1"/>
          <p:nvPr/>
        </p:nvSpPr>
        <p:spPr>
          <a:xfrm>
            <a:off x="6841896" y="1653521"/>
            <a:ext cx="1566789" cy="6217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616"/>
              </a:lnSpc>
            </a:pPr>
            <a:r>
              <a:rPr lang="en-US" sz="1600" b="1" dirty="0">
                <a:latin typeface="Poppins Medium Bold"/>
                <a:ea typeface="Poppins Medium Bold"/>
                <a:cs typeface="Poppins Medium Bold"/>
                <a:sym typeface="Poppins Medium Bold"/>
              </a:rPr>
              <a:t>Feature 2:</a:t>
            </a:r>
            <a:br>
              <a:rPr lang="en-US" sz="1600" b="1" dirty="0">
                <a:latin typeface="Poppins Medium Bold"/>
                <a:ea typeface="Poppins Medium Bold"/>
                <a:cs typeface="Poppins Medium Bold"/>
                <a:sym typeface="Poppins Medium Bold"/>
              </a:rPr>
            </a:br>
            <a:r>
              <a:rPr lang="en-US" sz="1600" b="1" dirty="0">
                <a:latin typeface="Poppins Medium Bold"/>
                <a:ea typeface="Poppins Medium Bold"/>
                <a:cs typeface="Poppins Medium Bold"/>
                <a:sym typeface="Poppins Medium Bold"/>
              </a:rPr>
              <a:t>Late Payment Count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079F7F99-105E-16D8-0900-329DC6BDCA82}"/>
              </a:ext>
            </a:extLst>
          </p:cNvPr>
          <p:cNvSpPr txBox="1"/>
          <p:nvPr/>
        </p:nvSpPr>
        <p:spPr>
          <a:xfrm>
            <a:off x="6948561" y="2723625"/>
            <a:ext cx="1353458" cy="6217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16"/>
              </a:lnSpc>
            </a:pPr>
            <a:r>
              <a:rPr lang="en-US" sz="1600" dirty="0">
                <a:latin typeface="Poppins Light" panose="00000400000000000000" pitchFamily="2" charset="0"/>
                <a:ea typeface="Poppins Medium Bold"/>
                <a:cs typeface="Poppins Light" panose="00000400000000000000" pitchFamily="2" charset="0"/>
                <a:sym typeface="Poppins Medium Bold"/>
              </a:rPr>
              <a:t>Number of times delinquent</a:t>
            </a:r>
          </a:p>
        </p:txBody>
      </p:sp>
    </p:spTree>
    <p:extLst>
      <p:ext uri="{BB962C8B-B14F-4D97-AF65-F5344CB8AC3E}">
        <p14:creationId xmlns:p14="http://schemas.microsoft.com/office/powerpoint/2010/main" val="30599155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>
          <a:extLst>
            <a:ext uri="{FF2B5EF4-FFF2-40B4-BE49-F238E27FC236}">
              <a16:creationId xmlns:a16="http://schemas.microsoft.com/office/drawing/2014/main" id="{FB89C80C-EE2A-F4A2-2F09-3A43D9538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37">
            <a:extLst>
              <a:ext uri="{FF2B5EF4-FFF2-40B4-BE49-F238E27FC236}">
                <a16:creationId xmlns:a16="http://schemas.microsoft.com/office/drawing/2014/main" id="{95B3741F-49CD-EA4A-D87E-D58E4649DF1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617" name="Google Shape;617;p37">
            <a:extLst>
              <a:ext uri="{FF2B5EF4-FFF2-40B4-BE49-F238E27FC236}">
                <a16:creationId xmlns:a16="http://schemas.microsoft.com/office/drawing/2014/main" id="{3E97B336-ED0E-B1BB-6665-87AC9B6B6457}"/>
              </a:ext>
            </a:extLst>
          </p:cNvPr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2</a:t>
            </a:r>
            <a:endParaRPr b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9694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>
          <a:extLst>
            <a:ext uri="{FF2B5EF4-FFF2-40B4-BE49-F238E27FC236}">
              <a16:creationId xmlns:a16="http://schemas.microsoft.com/office/drawing/2014/main" id="{8168472F-267E-B5E0-72F9-1393797992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4">
            <a:extLst>
              <a:ext uri="{FF2B5EF4-FFF2-40B4-BE49-F238E27FC236}">
                <a16:creationId xmlns:a16="http://schemas.microsoft.com/office/drawing/2014/main" id="{9F8A3A60-C54D-1D55-1B46-DE283A197AAE}"/>
              </a:ext>
            </a:extLst>
          </p:cNvPr>
          <p:cNvSpPr/>
          <p:nvPr/>
        </p:nvSpPr>
        <p:spPr>
          <a:xfrm rot="-5400000">
            <a:off x="1202164" y="635859"/>
            <a:ext cx="1198709" cy="133264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92" name="Google Shape;592;p34">
            <a:extLst>
              <a:ext uri="{FF2B5EF4-FFF2-40B4-BE49-F238E27FC236}">
                <a16:creationId xmlns:a16="http://schemas.microsoft.com/office/drawing/2014/main" id="{32167468-41B4-DEAE-B3C4-4E34DCEA8938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960851" y="1991850"/>
            <a:ext cx="5222298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Thank You!</a:t>
            </a:r>
            <a:endParaRPr sz="8000" dirty="0"/>
          </a:p>
        </p:txBody>
      </p:sp>
      <p:sp>
        <p:nvSpPr>
          <p:cNvPr id="595" name="Google Shape;595;p34">
            <a:extLst>
              <a:ext uri="{FF2B5EF4-FFF2-40B4-BE49-F238E27FC236}">
                <a16:creationId xmlns:a16="http://schemas.microsoft.com/office/drawing/2014/main" id="{39A7FE9C-3EED-1D94-0B20-40273496754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356742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>
          <a:extLst>
            <a:ext uri="{FF2B5EF4-FFF2-40B4-BE49-F238E27FC236}">
              <a16:creationId xmlns:a16="http://schemas.microsoft.com/office/drawing/2014/main" id="{F6D1BE2E-98AB-790A-DB6D-7DF62499B7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36">
            <a:extLst>
              <a:ext uri="{FF2B5EF4-FFF2-40B4-BE49-F238E27FC236}">
                <a16:creationId xmlns:a16="http://schemas.microsoft.com/office/drawing/2014/main" id="{3A891589-1E7C-0423-A7C4-5B4A11C66F7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732700" y="706900"/>
            <a:ext cx="62589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9BBD5"/>
                </a:solidFill>
              </a:rPr>
              <a:t>Works Cited</a:t>
            </a:r>
            <a:endParaRPr dirty="0">
              <a:solidFill>
                <a:srgbClr val="19BBD5"/>
              </a:solidFill>
            </a:endParaRPr>
          </a:p>
        </p:txBody>
      </p:sp>
      <p:sp>
        <p:nvSpPr>
          <p:cNvPr id="608" name="Google Shape;608;p36">
            <a:extLst>
              <a:ext uri="{FF2B5EF4-FFF2-40B4-BE49-F238E27FC236}">
                <a16:creationId xmlns:a16="http://schemas.microsoft.com/office/drawing/2014/main" id="{703FB067-ADDB-1881-E119-EAE4FD457AA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32700" y="1285875"/>
            <a:ext cx="6954000" cy="25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sz="1200" dirty="0">
                <a:effectLst/>
              </a:rPr>
              <a:t>“Household Debt and Credit Report.” n.d. Accessed April 19, 2025. </a:t>
            </a:r>
            <a:r>
              <a:rPr lang="en-US" sz="1200" dirty="0">
                <a:effectLst/>
                <a:hlinkClick r:id="rId3"/>
              </a:rPr>
              <a:t>https://www.newyorkfed.org/microeconomics/hhdc</a:t>
            </a:r>
            <a:r>
              <a:rPr lang="en-US" sz="1200" dirty="0">
                <a:effectLst/>
              </a:rPr>
              <a:t>.</a:t>
            </a:r>
          </a:p>
          <a:p>
            <a:pPr>
              <a:buNone/>
            </a:pPr>
            <a:r>
              <a:rPr lang="en-US" sz="1200" dirty="0">
                <a:effectLst/>
              </a:rPr>
              <a:t>Jose, Joel, and Siddarth S. 2025. “Goldman Raises Odds of US Recession to 35%​.” </a:t>
            </a:r>
            <a:r>
              <a:rPr lang="en-US" sz="1200" i="1" dirty="0">
                <a:effectLst/>
              </a:rPr>
              <a:t>Reuters</a:t>
            </a:r>
            <a:r>
              <a:rPr lang="en-US" sz="1200" dirty="0">
                <a:effectLst/>
              </a:rPr>
              <a:t>, March 31, 2025, sec. U.S. Markets. </a:t>
            </a:r>
            <a:r>
              <a:rPr lang="en-US" sz="1200" dirty="0">
                <a:effectLst/>
                <a:hlinkClick r:id="rId4"/>
              </a:rPr>
              <a:t>https://www.reuters.com/markets/us/goldman-sachs-expects-us-fed-deliver-three-rate-cuts-2025-2025-03-31/</a:t>
            </a:r>
            <a:r>
              <a:rPr lang="en-US" sz="1200" dirty="0">
                <a:effectLst/>
              </a:rPr>
              <a:t>.</a:t>
            </a:r>
          </a:p>
          <a:p>
            <a:pPr>
              <a:buNone/>
            </a:pPr>
            <a:r>
              <a:rPr lang="en-US" sz="1200" dirty="0">
                <a:effectLst/>
              </a:rPr>
              <a:t>News, A. B. C. n.d. “Americans’ Credit Card Debt Reaches New Record High: New York Federal Reserve.” ABC News. Accessed April 19, 2025. </a:t>
            </a:r>
            <a:r>
              <a:rPr lang="en-US" sz="1200" dirty="0">
                <a:effectLst/>
                <a:hlinkClick r:id="rId5"/>
              </a:rPr>
              <a:t>https://abcnews.go.com/Business/americans-credit-card-debt-reaches-new-record-high/story?id=118788620</a:t>
            </a:r>
            <a:r>
              <a:rPr lang="en-US" sz="1200" dirty="0">
                <a:effectLst/>
              </a:rPr>
              <a:t>.</a:t>
            </a:r>
          </a:p>
          <a:p>
            <a:pPr>
              <a:buNone/>
            </a:pPr>
            <a:r>
              <a:rPr lang="en-US" sz="1200" dirty="0">
                <a:effectLst/>
              </a:rPr>
              <a:t>“What Is the Probability of a Recession? | J.P. Morgan Research.” n.d. Accessed April 19, 2025. </a:t>
            </a:r>
            <a:r>
              <a:rPr lang="en-US" sz="1200" dirty="0">
                <a:effectLst/>
                <a:hlinkClick r:id="rId6"/>
              </a:rPr>
              <a:t>https://www.jpmorgan.com/insights/global-research/economy/recession-probability</a:t>
            </a:r>
            <a:r>
              <a:rPr lang="en-US" sz="1200" dirty="0">
                <a:effectLst/>
              </a:rPr>
              <a:t>.</a:t>
            </a:r>
          </a:p>
          <a:p>
            <a:pPr>
              <a:buNone/>
            </a:pPr>
            <a:r>
              <a:rPr lang="en-US" sz="1200" dirty="0">
                <a:effectLst/>
              </a:rPr>
              <a:t>Yeh, I-Cheng, and Che-hui Lien. 2009. “The Comparisons of Data Mining Techniques for the Predictive Accuracy of Probability of Default of Credit Card Clients.” </a:t>
            </a:r>
            <a:r>
              <a:rPr lang="en-US" sz="1200" i="1" dirty="0">
                <a:effectLst/>
              </a:rPr>
              <a:t>Expert Systems with Applications</a:t>
            </a:r>
            <a:r>
              <a:rPr lang="en-US" sz="1200" dirty="0">
                <a:effectLst/>
              </a:rPr>
              <a:t> 36 (2, Part 1): 2473–80. </a:t>
            </a:r>
            <a:r>
              <a:rPr lang="en-US" sz="1200" dirty="0">
                <a:effectLst/>
                <a:hlinkClick r:id="rId7"/>
              </a:rPr>
              <a:t>https://doi.org/10.1016/j.eswa.2007.12.020</a:t>
            </a:r>
            <a:r>
              <a:rPr lang="en-US" sz="1200" dirty="0">
                <a:effectLst/>
              </a:rPr>
              <a:t>.</a:t>
            </a:r>
          </a:p>
          <a:p>
            <a:pPr marL="139700" indent="0">
              <a:buNone/>
            </a:pPr>
            <a:endParaRPr lang="en-US" sz="1200" dirty="0">
              <a:effectLst/>
            </a:endParaRPr>
          </a:p>
        </p:txBody>
      </p:sp>
      <p:sp>
        <p:nvSpPr>
          <p:cNvPr id="610" name="Google Shape;610;p36">
            <a:extLst>
              <a:ext uri="{FF2B5EF4-FFF2-40B4-BE49-F238E27FC236}">
                <a16:creationId xmlns:a16="http://schemas.microsoft.com/office/drawing/2014/main" id="{D88EA517-E2CE-7D2F-DB9B-3A528A7BC0F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53558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4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Research Question</a:t>
            </a:r>
            <a:endParaRPr dirty="0"/>
          </a:p>
        </p:txBody>
      </p:sp>
      <p:sp>
        <p:nvSpPr>
          <p:cNvPr id="360" name="Google Shape;360;p14"/>
          <p:cNvSpPr txBox="1">
            <a:spLocks noGrp="1"/>
          </p:cNvSpPr>
          <p:nvPr>
            <p:ph type="subTitle" idx="1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What factors play the biggest role in credit card default?</a:t>
            </a:r>
            <a:endParaRPr sz="2000" dirty="0"/>
          </a:p>
        </p:txBody>
      </p:sp>
      <p:sp>
        <p:nvSpPr>
          <p:cNvPr id="361" name="Google Shape;361;p14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1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>
          <a:extLst>
            <a:ext uri="{FF2B5EF4-FFF2-40B4-BE49-F238E27FC236}">
              <a16:creationId xmlns:a16="http://schemas.microsoft.com/office/drawing/2014/main" id="{282534BE-3B43-53B2-52E5-577192898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6">
            <a:extLst>
              <a:ext uri="{FF2B5EF4-FFF2-40B4-BE49-F238E27FC236}">
                <a16:creationId xmlns:a16="http://schemas.microsoft.com/office/drawing/2014/main" id="{7BA18891-8D1E-6C6E-9562-FB58F7BFF0B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Relevance</a:t>
            </a:r>
            <a:endParaRPr dirty="0"/>
          </a:p>
        </p:txBody>
      </p:sp>
      <p:sp>
        <p:nvSpPr>
          <p:cNvPr id="373" name="Google Shape;373;p16">
            <a:extLst>
              <a:ext uri="{FF2B5EF4-FFF2-40B4-BE49-F238E27FC236}">
                <a16:creationId xmlns:a16="http://schemas.microsoft.com/office/drawing/2014/main" id="{EE04A12F-9A74-BB28-1456-EE37A7DF4A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SzPts val="1400"/>
              <a:buChar char="◇"/>
            </a:pPr>
            <a:r>
              <a:rPr lang="en-US" sz="2000" dirty="0"/>
              <a:t>American household debt is at an </a:t>
            </a:r>
            <a:r>
              <a:rPr lang="en-US" sz="2000" b="1" dirty="0"/>
              <a:t>ATH</a:t>
            </a:r>
          </a:p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SzPts val="1400"/>
              <a:buChar char="◇"/>
            </a:pPr>
            <a:r>
              <a:rPr lang="en-US" sz="2000" dirty="0"/>
              <a:t>High chance of recession this year</a:t>
            </a:r>
          </a:p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SzPts val="1400"/>
              <a:buChar char="◇"/>
            </a:pPr>
            <a:endParaRPr dirty="0"/>
          </a:p>
        </p:txBody>
      </p:sp>
      <p:sp>
        <p:nvSpPr>
          <p:cNvPr id="374" name="Google Shape;374;p16">
            <a:extLst>
              <a:ext uri="{FF2B5EF4-FFF2-40B4-BE49-F238E27FC236}">
                <a16:creationId xmlns:a16="http://schemas.microsoft.com/office/drawing/2014/main" id="{809DC914-F59C-E17D-1BCB-AB79269F666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20323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>
          <a:extLst>
            <a:ext uri="{FF2B5EF4-FFF2-40B4-BE49-F238E27FC236}">
              <a16:creationId xmlns:a16="http://schemas.microsoft.com/office/drawing/2014/main" id="{C9067983-BBC4-2428-19EE-7032DD5A09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8">
            <a:extLst>
              <a:ext uri="{FF2B5EF4-FFF2-40B4-BE49-F238E27FC236}">
                <a16:creationId xmlns:a16="http://schemas.microsoft.com/office/drawing/2014/main" id="{FFE81B9D-2DDA-F1D8-01F2-13FC75316E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365400" y="2121825"/>
            <a:ext cx="2887132" cy="26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 dirty="0"/>
              <a:t>Default of Credit Card Client Dataset </a:t>
            </a:r>
          </a:p>
          <a:p>
            <a:pPr marL="285750" indent="-285750"/>
            <a:r>
              <a:rPr lang="en-US" dirty="0"/>
              <a:t>3 Variables over 6 months:</a:t>
            </a:r>
          </a:p>
          <a:p>
            <a:pPr marL="742950" lvl="1" indent="-285750"/>
            <a:r>
              <a:rPr lang="en-US" dirty="0"/>
              <a:t>Repayment Status</a:t>
            </a:r>
          </a:p>
          <a:p>
            <a:pPr marL="742950" lvl="1" indent="-285750"/>
            <a:r>
              <a:rPr lang="en-US" dirty="0"/>
              <a:t>Statement Amount</a:t>
            </a:r>
          </a:p>
          <a:p>
            <a:pPr marL="742950" lvl="1" indent="-285750"/>
            <a:r>
              <a:rPr lang="en-US" dirty="0"/>
              <a:t>Payment Amount</a:t>
            </a:r>
          </a:p>
          <a:p>
            <a:pPr marL="285750" indent="-285750"/>
            <a:r>
              <a:rPr lang="en-US" dirty="0"/>
              <a:t>Demographic Data</a:t>
            </a:r>
          </a:p>
          <a:p>
            <a:pPr marL="742950" lvl="1" indent="-285750"/>
            <a:r>
              <a:rPr lang="en-US" dirty="0"/>
              <a:t>Sex</a:t>
            </a:r>
          </a:p>
          <a:p>
            <a:pPr marL="742950" lvl="1" indent="-285750"/>
            <a:r>
              <a:rPr lang="en-US" dirty="0"/>
              <a:t>Education</a:t>
            </a:r>
          </a:p>
          <a:p>
            <a:pPr marL="742950" lvl="1" indent="-285750"/>
            <a:r>
              <a:rPr lang="en-US" dirty="0"/>
              <a:t>Marriage</a:t>
            </a:r>
          </a:p>
        </p:txBody>
      </p:sp>
      <p:sp>
        <p:nvSpPr>
          <p:cNvPr id="399" name="Google Shape;399;p18">
            <a:extLst>
              <a:ext uri="{FF2B5EF4-FFF2-40B4-BE49-F238E27FC236}">
                <a16:creationId xmlns:a16="http://schemas.microsoft.com/office/drawing/2014/main" id="{3B98D271-B0B3-0D6B-475A-6AA7B8E00E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5400" y="1476525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Significance</a:t>
            </a:r>
            <a:endParaRPr dirty="0"/>
          </a:p>
        </p:txBody>
      </p:sp>
      <p:sp>
        <p:nvSpPr>
          <p:cNvPr id="400" name="Google Shape;400;p18">
            <a:extLst>
              <a:ext uri="{FF2B5EF4-FFF2-40B4-BE49-F238E27FC236}">
                <a16:creationId xmlns:a16="http://schemas.microsoft.com/office/drawing/2014/main" id="{6DBF64FF-DD37-2FE5-881F-7ED335589295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4920965" y="2121825"/>
            <a:ext cx="2667300" cy="26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b="1" dirty="0"/>
              <a:t>I Will Explore Two New Methods</a:t>
            </a:r>
            <a:endParaRPr lang="en-US" sz="2000" b="1" dirty="0"/>
          </a:p>
          <a:p>
            <a:pPr marL="285750" indent="-285750"/>
            <a:r>
              <a:rPr lang="en-US" dirty="0" err="1"/>
              <a:t>XGBoost</a:t>
            </a:r>
            <a:endParaRPr lang="en-US" dirty="0"/>
          </a:p>
          <a:p>
            <a:pPr marL="285750" indent="-285750"/>
            <a:r>
              <a:rPr lang="en-US" dirty="0"/>
              <a:t>Random Forest Classifier</a:t>
            </a:r>
            <a:endParaRPr dirty="0"/>
          </a:p>
        </p:txBody>
      </p:sp>
      <p:sp>
        <p:nvSpPr>
          <p:cNvPr id="401" name="Google Shape;401;p18">
            <a:extLst>
              <a:ext uri="{FF2B5EF4-FFF2-40B4-BE49-F238E27FC236}">
                <a16:creationId xmlns:a16="http://schemas.microsoft.com/office/drawing/2014/main" id="{FDAD8CA9-2995-5A41-EDB4-8C54F4CD653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210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4">
          <a:extLst>
            <a:ext uri="{FF2B5EF4-FFF2-40B4-BE49-F238E27FC236}">
              <a16:creationId xmlns:a16="http://schemas.microsoft.com/office/drawing/2014/main" id="{A425E01D-D78A-5592-0BC0-3812D00732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39">
            <a:extLst>
              <a:ext uri="{FF2B5EF4-FFF2-40B4-BE49-F238E27FC236}">
                <a16:creationId xmlns:a16="http://schemas.microsoft.com/office/drawing/2014/main" id="{94733ED5-B29A-402E-53E6-FF014E1C8A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24950" y="495688"/>
            <a:ext cx="2047050" cy="6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Methods</a:t>
            </a:r>
            <a:endParaRPr dirty="0"/>
          </a:p>
        </p:txBody>
      </p:sp>
      <p:sp>
        <p:nvSpPr>
          <p:cNvPr id="666" name="Google Shape;666;p39">
            <a:extLst>
              <a:ext uri="{FF2B5EF4-FFF2-40B4-BE49-F238E27FC236}">
                <a16:creationId xmlns:a16="http://schemas.microsoft.com/office/drawing/2014/main" id="{E16A2D43-1496-1302-84DA-F7D467422D7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667" name="Google Shape;667;p39">
            <a:extLst>
              <a:ext uri="{FF2B5EF4-FFF2-40B4-BE49-F238E27FC236}">
                <a16:creationId xmlns:a16="http://schemas.microsoft.com/office/drawing/2014/main" id="{2F9F1081-A2F2-ED47-433C-C8485AFF43DD}"/>
              </a:ext>
            </a:extLst>
          </p:cNvPr>
          <p:cNvSpPr/>
          <p:nvPr/>
        </p:nvSpPr>
        <p:spPr>
          <a:xfrm>
            <a:off x="0" y="26758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8" name="Google Shape;668;p39">
            <a:extLst>
              <a:ext uri="{FF2B5EF4-FFF2-40B4-BE49-F238E27FC236}">
                <a16:creationId xmlns:a16="http://schemas.microsoft.com/office/drawing/2014/main" id="{A4990142-1D6A-DCA3-9910-847A54AF474B}"/>
              </a:ext>
            </a:extLst>
          </p:cNvPr>
          <p:cNvSpPr/>
          <p:nvPr/>
        </p:nvSpPr>
        <p:spPr>
          <a:xfrm>
            <a:off x="0" y="26758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69" name="Google Shape;669;p39">
            <a:extLst>
              <a:ext uri="{FF2B5EF4-FFF2-40B4-BE49-F238E27FC236}">
                <a16:creationId xmlns:a16="http://schemas.microsoft.com/office/drawing/2014/main" id="{FFB32921-7D91-78E0-7E1C-BC113497A501}"/>
              </a:ext>
            </a:extLst>
          </p:cNvPr>
          <p:cNvGrpSpPr/>
          <p:nvPr/>
        </p:nvGrpSpPr>
        <p:grpSpPr>
          <a:xfrm>
            <a:off x="1786339" y="2008201"/>
            <a:ext cx="473400" cy="473400"/>
            <a:chOff x="1786339" y="1703401"/>
            <a:chExt cx="473400" cy="473400"/>
          </a:xfrm>
        </p:grpSpPr>
        <p:sp>
          <p:nvSpPr>
            <p:cNvPr id="670" name="Google Shape;670;p39">
              <a:extLst>
                <a:ext uri="{FF2B5EF4-FFF2-40B4-BE49-F238E27FC236}">
                  <a16:creationId xmlns:a16="http://schemas.microsoft.com/office/drawing/2014/main" id="{3A05BC66-119C-E0A5-27DB-F114713283B5}"/>
                </a:ext>
              </a:extLst>
            </p:cNvPr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endParaRPr>
            </a:p>
          </p:txBody>
        </p:sp>
        <p:sp>
          <p:nvSpPr>
            <p:cNvPr id="671" name="Google Shape;671;p39">
              <a:extLst>
                <a:ext uri="{FF2B5EF4-FFF2-40B4-BE49-F238E27FC236}">
                  <a16:creationId xmlns:a16="http://schemas.microsoft.com/office/drawing/2014/main" id="{C7CFC198-9219-1BBC-9267-B783396BA0F4}"/>
                </a:ext>
              </a:extLst>
            </p:cNvPr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Muli"/>
                  <a:ea typeface="Muli"/>
                  <a:cs typeface="Muli"/>
                  <a:sym typeface="Muli"/>
                </a:rPr>
                <a:t>1</a:t>
              </a:r>
              <a:endParaRPr sz="6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endParaRPr>
            </a:p>
          </p:txBody>
        </p:sp>
      </p:grpSp>
      <p:grpSp>
        <p:nvGrpSpPr>
          <p:cNvPr id="672" name="Google Shape;672;p39">
            <a:extLst>
              <a:ext uri="{FF2B5EF4-FFF2-40B4-BE49-F238E27FC236}">
                <a16:creationId xmlns:a16="http://schemas.microsoft.com/office/drawing/2014/main" id="{4ADD2642-E586-E0C9-9BE4-3DEFABD8A4C7}"/>
              </a:ext>
            </a:extLst>
          </p:cNvPr>
          <p:cNvGrpSpPr/>
          <p:nvPr/>
        </p:nvGrpSpPr>
        <p:grpSpPr>
          <a:xfrm>
            <a:off x="3814414" y="2008201"/>
            <a:ext cx="473400" cy="473400"/>
            <a:chOff x="3814414" y="1703401"/>
            <a:chExt cx="473400" cy="473400"/>
          </a:xfrm>
        </p:grpSpPr>
        <p:sp>
          <p:nvSpPr>
            <p:cNvPr id="673" name="Google Shape;673;p39">
              <a:extLst>
                <a:ext uri="{FF2B5EF4-FFF2-40B4-BE49-F238E27FC236}">
                  <a16:creationId xmlns:a16="http://schemas.microsoft.com/office/drawing/2014/main" id="{12B60ADC-545C-9C86-906E-3884B74598EA}"/>
                </a:ext>
              </a:extLst>
            </p:cNvPr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endParaRPr>
            </a:p>
          </p:txBody>
        </p:sp>
        <p:sp>
          <p:nvSpPr>
            <p:cNvPr id="674" name="Google Shape;674;p39">
              <a:extLst>
                <a:ext uri="{FF2B5EF4-FFF2-40B4-BE49-F238E27FC236}">
                  <a16:creationId xmlns:a16="http://schemas.microsoft.com/office/drawing/2014/main" id="{C815858A-F555-426C-37F4-E096F926E01E}"/>
                </a:ext>
              </a:extLst>
            </p:cNvPr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Muli"/>
                  <a:ea typeface="Muli"/>
                  <a:cs typeface="Muli"/>
                  <a:sym typeface="Muli"/>
                </a:rPr>
                <a:t>3</a:t>
              </a:r>
              <a:endParaRPr sz="6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endParaRPr>
            </a:p>
          </p:txBody>
        </p:sp>
      </p:grpSp>
      <p:grpSp>
        <p:nvGrpSpPr>
          <p:cNvPr id="675" name="Google Shape;675;p39">
            <a:extLst>
              <a:ext uri="{FF2B5EF4-FFF2-40B4-BE49-F238E27FC236}">
                <a16:creationId xmlns:a16="http://schemas.microsoft.com/office/drawing/2014/main" id="{AEA991DC-007B-B7F1-3E16-445405AC70F8}"/>
              </a:ext>
            </a:extLst>
          </p:cNvPr>
          <p:cNvGrpSpPr/>
          <p:nvPr/>
        </p:nvGrpSpPr>
        <p:grpSpPr>
          <a:xfrm>
            <a:off x="5842489" y="2008201"/>
            <a:ext cx="473400" cy="473400"/>
            <a:chOff x="5842489" y="1703401"/>
            <a:chExt cx="473400" cy="473400"/>
          </a:xfrm>
        </p:grpSpPr>
        <p:sp>
          <p:nvSpPr>
            <p:cNvPr id="676" name="Google Shape;676;p39">
              <a:extLst>
                <a:ext uri="{FF2B5EF4-FFF2-40B4-BE49-F238E27FC236}">
                  <a16:creationId xmlns:a16="http://schemas.microsoft.com/office/drawing/2014/main" id="{B84CFE12-D856-656E-90E5-093B712839EE}"/>
                </a:ext>
              </a:extLst>
            </p:cNvPr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endParaRPr>
            </a:p>
          </p:txBody>
        </p:sp>
        <p:sp>
          <p:nvSpPr>
            <p:cNvPr id="677" name="Google Shape;677;p39">
              <a:extLst>
                <a:ext uri="{FF2B5EF4-FFF2-40B4-BE49-F238E27FC236}">
                  <a16:creationId xmlns:a16="http://schemas.microsoft.com/office/drawing/2014/main" id="{96C904F4-B947-E0A6-DD7C-E3C2031B4AC2}"/>
                </a:ext>
              </a:extLst>
            </p:cNvPr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Muli"/>
                  <a:ea typeface="Muli"/>
                  <a:cs typeface="Muli"/>
                  <a:sym typeface="Muli"/>
                </a:rPr>
                <a:t>5</a:t>
              </a:r>
              <a:endParaRPr sz="6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endParaRPr>
            </a:p>
          </p:txBody>
        </p:sp>
      </p:grpSp>
      <p:grpSp>
        <p:nvGrpSpPr>
          <p:cNvPr id="681" name="Google Shape;681;p39">
            <a:extLst>
              <a:ext uri="{FF2B5EF4-FFF2-40B4-BE49-F238E27FC236}">
                <a16:creationId xmlns:a16="http://schemas.microsoft.com/office/drawing/2014/main" id="{3F08AF5B-BA42-3F35-BBB9-DD9844FACBFB}"/>
              </a:ext>
            </a:extLst>
          </p:cNvPr>
          <p:cNvGrpSpPr/>
          <p:nvPr/>
        </p:nvGrpSpPr>
        <p:grpSpPr>
          <a:xfrm>
            <a:off x="4852739" y="3881100"/>
            <a:ext cx="473400" cy="473400"/>
            <a:chOff x="4852739" y="3576300"/>
            <a:chExt cx="473400" cy="473400"/>
          </a:xfrm>
        </p:grpSpPr>
        <p:sp>
          <p:nvSpPr>
            <p:cNvPr id="682" name="Google Shape;682;p39">
              <a:extLst>
                <a:ext uri="{FF2B5EF4-FFF2-40B4-BE49-F238E27FC236}">
                  <a16:creationId xmlns:a16="http://schemas.microsoft.com/office/drawing/2014/main" id="{AA9FF0B6-EB30-4B70-4A26-E4D532AF34BE}"/>
                </a:ext>
              </a:extLst>
            </p:cNvPr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endParaRPr>
            </a:p>
          </p:txBody>
        </p:sp>
        <p:sp>
          <p:nvSpPr>
            <p:cNvPr id="683" name="Google Shape;683;p39">
              <a:extLst>
                <a:ext uri="{FF2B5EF4-FFF2-40B4-BE49-F238E27FC236}">
                  <a16:creationId xmlns:a16="http://schemas.microsoft.com/office/drawing/2014/main" id="{64836C57-48FA-7868-8199-445103AEAC07}"/>
                </a:ext>
              </a:extLst>
            </p:cNvPr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Muli"/>
                  <a:ea typeface="Muli"/>
                  <a:cs typeface="Muli"/>
                  <a:sym typeface="Muli"/>
                </a:rPr>
                <a:t>4</a:t>
              </a:r>
              <a:endParaRPr sz="6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endParaRPr>
            </a:p>
          </p:txBody>
        </p:sp>
      </p:grpSp>
      <p:grpSp>
        <p:nvGrpSpPr>
          <p:cNvPr id="684" name="Google Shape;684;p39">
            <a:extLst>
              <a:ext uri="{FF2B5EF4-FFF2-40B4-BE49-F238E27FC236}">
                <a16:creationId xmlns:a16="http://schemas.microsoft.com/office/drawing/2014/main" id="{60314661-0D3C-D6BB-1B16-F768459D525F}"/>
              </a:ext>
            </a:extLst>
          </p:cNvPr>
          <p:cNvGrpSpPr/>
          <p:nvPr/>
        </p:nvGrpSpPr>
        <p:grpSpPr>
          <a:xfrm>
            <a:off x="2824664" y="3881100"/>
            <a:ext cx="473400" cy="473400"/>
            <a:chOff x="2824664" y="3576300"/>
            <a:chExt cx="473400" cy="473400"/>
          </a:xfrm>
        </p:grpSpPr>
        <p:sp>
          <p:nvSpPr>
            <p:cNvPr id="685" name="Google Shape;685;p39">
              <a:extLst>
                <a:ext uri="{FF2B5EF4-FFF2-40B4-BE49-F238E27FC236}">
                  <a16:creationId xmlns:a16="http://schemas.microsoft.com/office/drawing/2014/main" id="{2F619827-DAC2-538C-7F99-350031EF69F3}"/>
                </a:ext>
              </a:extLst>
            </p:cNvPr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endParaRPr>
            </a:p>
          </p:txBody>
        </p:sp>
        <p:sp>
          <p:nvSpPr>
            <p:cNvPr id="686" name="Google Shape;686;p39">
              <a:extLst>
                <a:ext uri="{FF2B5EF4-FFF2-40B4-BE49-F238E27FC236}">
                  <a16:creationId xmlns:a16="http://schemas.microsoft.com/office/drawing/2014/main" id="{C2DCAD8F-EF85-F06C-B15E-994641AE0AFD}"/>
                </a:ext>
              </a:extLst>
            </p:cNvPr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Muli"/>
                  <a:ea typeface="Muli"/>
                  <a:cs typeface="Muli"/>
                  <a:sym typeface="Muli"/>
                </a:rPr>
                <a:t>2</a:t>
              </a:r>
              <a:endParaRPr sz="6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endParaRPr>
            </a:p>
          </p:txBody>
        </p:sp>
      </p:grpSp>
      <p:sp>
        <p:nvSpPr>
          <p:cNvPr id="687" name="Google Shape;687;p39">
            <a:extLst>
              <a:ext uri="{FF2B5EF4-FFF2-40B4-BE49-F238E27FC236}">
                <a16:creationId xmlns:a16="http://schemas.microsoft.com/office/drawing/2014/main" id="{C9E4AEEB-503C-58C7-8002-D8C5B7A02DB9}"/>
              </a:ext>
            </a:extLst>
          </p:cNvPr>
          <p:cNvSpPr txBox="1"/>
          <p:nvPr/>
        </p:nvSpPr>
        <p:spPr>
          <a:xfrm>
            <a:off x="1409813" y="1460900"/>
            <a:ext cx="1226451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Exploratory Data Analysis</a:t>
            </a:r>
          </a:p>
        </p:txBody>
      </p:sp>
      <p:sp>
        <p:nvSpPr>
          <p:cNvPr id="688" name="Google Shape;688;p39">
            <a:extLst>
              <a:ext uri="{FF2B5EF4-FFF2-40B4-BE49-F238E27FC236}">
                <a16:creationId xmlns:a16="http://schemas.microsoft.com/office/drawing/2014/main" id="{8750AE5F-7A63-51CE-233A-7CC180D7F18D}"/>
              </a:ext>
            </a:extLst>
          </p:cNvPr>
          <p:cNvSpPr txBox="1"/>
          <p:nvPr/>
        </p:nvSpPr>
        <p:spPr>
          <a:xfrm>
            <a:off x="3343689" y="1475611"/>
            <a:ext cx="141485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li"/>
                <a:ea typeface="Muli"/>
                <a:cs typeface="Muli"/>
                <a:sym typeface="Muli"/>
              </a:rPr>
              <a:t>Hyperparameter Optimization</a:t>
            </a:r>
          </a:p>
        </p:txBody>
      </p:sp>
      <p:sp>
        <p:nvSpPr>
          <p:cNvPr id="689" name="Google Shape;689;p39">
            <a:extLst>
              <a:ext uri="{FF2B5EF4-FFF2-40B4-BE49-F238E27FC236}">
                <a16:creationId xmlns:a16="http://schemas.microsoft.com/office/drawing/2014/main" id="{77F7D09C-0086-580D-07AF-3461B900D168}"/>
              </a:ext>
            </a:extLst>
          </p:cNvPr>
          <p:cNvSpPr txBox="1"/>
          <p:nvPr/>
        </p:nvSpPr>
        <p:spPr>
          <a:xfrm>
            <a:off x="5576850" y="1629598"/>
            <a:ext cx="1004678" cy="364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Model Evaluation</a:t>
            </a:r>
            <a:endParaRPr sz="1600" dirty="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690" name="Google Shape;690;p39">
            <a:extLst>
              <a:ext uri="{FF2B5EF4-FFF2-40B4-BE49-F238E27FC236}">
                <a16:creationId xmlns:a16="http://schemas.microsoft.com/office/drawing/2014/main" id="{1327158A-03F8-DC11-6B2F-E9B3825BCE8A}"/>
              </a:ext>
            </a:extLst>
          </p:cNvPr>
          <p:cNvSpPr txBox="1"/>
          <p:nvPr/>
        </p:nvSpPr>
        <p:spPr>
          <a:xfrm>
            <a:off x="2187918" y="4304496"/>
            <a:ext cx="1746891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uli"/>
                <a:ea typeface="Muli"/>
                <a:cs typeface="Muli"/>
                <a:sym typeface="Muli"/>
              </a:rPr>
              <a:t>Preprocessing and Feature Engineering</a:t>
            </a:r>
          </a:p>
        </p:txBody>
      </p:sp>
      <p:sp>
        <p:nvSpPr>
          <p:cNvPr id="691" name="Google Shape;691;p39">
            <a:extLst>
              <a:ext uri="{FF2B5EF4-FFF2-40B4-BE49-F238E27FC236}">
                <a16:creationId xmlns:a16="http://schemas.microsoft.com/office/drawing/2014/main" id="{7D9AF436-0C11-BAD1-8580-516BEC7290A4}"/>
              </a:ext>
            </a:extLst>
          </p:cNvPr>
          <p:cNvSpPr txBox="1"/>
          <p:nvPr/>
        </p:nvSpPr>
        <p:spPr>
          <a:xfrm>
            <a:off x="4723650" y="4304496"/>
            <a:ext cx="731578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Model Fitting</a:t>
            </a:r>
            <a:endParaRPr sz="1600" dirty="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  <p:extLst>
      <p:ext uri="{BB962C8B-B14F-4D97-AF65-F5344CB8AC3E}">
        <p14:creationId xmlns:p14="http://schemas.microsoft.com/office/powerpoint/2010/main" val="2587756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92C235-0F14-D5B6-9500-D4C2C42A09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1B22D42F-A070-41B2-B0BB-0A4E4D439198}"/>
              </a:ext>
            </a:extLst>
          </p:cNvPr>
          <p:cNvSpPr/>
          <p:nvPr/>
        </p:nvSpPr>
        <p:spPr>
          <a:xfrm>
            <a:off x="598734" y="2530714"/>
            <a:ext cx="6790346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700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4D91C0CA-D7BA-FA00-5948-F495640B7A97}"/>
              </a:ext>
            </a:extLst>
          </p:cNvPr>
          <p:cNvGrpSpPr/>
          <p:nvPr/>
        </p:nvGrpSpPr>
        <p:grpSpPr>
          <a:xfrm>
            <a:off x="561975" y="2496337"/>
            <a:ext cx="73518" cy="73518"/>
            <a:chOff x="0" y="0"/>
            <a:chExt cx="6350000" cy="6350000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D4C841CD-7EAE-EA40-014A-271D97E4E397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sz="700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023F8CE2-3D9D-9F68-9449-39C19B7F67E7}"/>
              </a:ext>
            </a:extLst>
          </p:cNvPr>
          <p:cNvGrpSpPr/>
          <p:nvPr/>
        </p:nvGrpSpPr>
        <p:grpSpPr>
          <a:xfrm>
            <a:off x="2165924" y="2501099"/>
            <a:ext cx="73518" cy="73518"/>
            <a:chOff x="0" y="0"/>
            <a:chExt cx="6350000" cy="6350000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9C51523D-F9FD-8674-FE25-3A04EC1632B1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sz="700"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C888D542-6163-238C-0790-E8F9641D5C48}"/>
              </a:ext>
            </a:extLst>
          </p:cNvPr>
          <p:cNvGrpSpPr/>
          <p:nvPr/>
        </p:nvGrpSpPr>
        <p:grpSpPr>
          <a:xfrm>
            <a:off x="3909523" y="2496337"/>
            <a:ext cx="73518" cy="73518"/>
            <a:chOff x="0" y="0"/>
            <a:chExt cx="6350000" cy="635000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FBA76EEA-DE32-6E24-E967-5B000B2BE3B8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sz="700"/>
            </a:p>
          </p:txBody>
        </p:sp>
      </p:grpSp>
      <p:grpSp>
        <p:nvGrpSpPr>
          <p:cNvPr id="9" name="Group 9">
            <a:extLst>
              <a:ext uri="{FF2B5EF4-FFF2-40B4-BE49-F238E27FC236}">
                <a16:creationId xmlns:a16="http://schemas.microsoft.com/office/drawing/2014/main" id="{01AC142A-40E1-8480-D82C-58B58EE05317}"/>
              </a:ext>
            </a:extLst>
          </p:cNvPr>
          <p:cNvGrpSpPr/>
          <p:nvPr/>
        </p:nvGrpSpPr>
        <p:grpSpPr>
          <a:xfrm>
            <a:off x="5633209" y="2496337"/>
            <a:ext cx="73518" cy="73518"/>
            <a:chOff x="0" y="0"/>
            <a:chExt cx="6350000" cy="6350000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71120B6C-767D-8EE0-E767-2D5A6DC9590A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sz="700"/>
            </a:p>
          </p:txBody>
        </p:sp>
      </p:grpSp>
      <p:grpSp>
        <p:nvGrpSpPr>
          <p:cNvPr id="11" name="Group 11">
            <a:extLst>
              <a:ext uri="{FF2B5EF4-FFF2-40B4-BE49-F238E27FC236}">
                <a16:creationId xmlns:a16="http://schemas.microsoft.com/office/drawing/2014/main" id="{56A7D50A-9116-181E-2F40-FFEAFE6B5583}"/>
              </a:ext>
            </a:extLst>
          </p:cNvPr>
          <p:cNvGrpSpPr/>
          <p:nvPr/>
        </p:nvGrpSpPr>
        <p:grpSpPr>
          <a:xfrm>
            <a:off x="7352321" y="2501099"/>
            <a:ext cx="73518" cy="73518"/>
            <a:chOff x="0" y="0"/>
            <a:chExt cx="6350000" cy="6350000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9BC364F3-F1F7-A76C-A585-0622BEE0DC13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sz="700"/>
            </a:p>
          </p:txBody>
        </p:sp>
      </p:grpSp>
      <p:sp>
        <p:nvSpPr>
          <p:cNvPr id="13" name="Freeform 13">
            <a:extLst>
              <a:ext uri="{FF2B5EF4-FFF2-40B4-BE49-F238E27FC236}">
                <a16:creationId xmlns:a16="http://schemas.microsoft.com/office/drawing/2014/main" id="{F6F16078-E22C-3B14-DC4A-F90653A232B6}"/>
              </a:ext>
            </a:extLst>
          </p:cNvPr>
          <p:cNvSpPr/>
          <p:nvPr/>
        </p:nvSpPr>
        <p:spPr>
          <a:xfrm flipH="1">
            <a:off x="3983041" y="-1849911"/>
            <a:ext cx="6819375" cy="5182725"/>
          </a:xfrm>
          <a:custGeom>
            <a:avLst/>
            <a:gdLst/>
            <a:ahLst/>
            <a:cxnLst/>
            <a:rect l="l" t="t" r="r" b="b"/>
            <a:pathLst>
              <a:path w="13638750" h="10365450">
                <a:moveTo>
                  <a:pt x="13638751" y="0"/>
                </a:moveTo>
                <a:lnTo>
                  <a:pt x="0" y="0"/>
                </a:lnTo>
                <a:lnTo>
                  <a:pt x="0" y="10365450"/>
                </a:lnTo>
                <a:lnTo>
                  <a:pt x="13638751" y="10365450"/>
                </a:lnTo>
                <a:lnTo>
                  <a:pt x="13638751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700"/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8AAB334C-99A9-E058-241F-216A598F7891}"/>
              </a:ext>
            </a:extLst>
          </p:cNvPr>
          <p:cNvSpPr txBox="1"/>
          <p:nvPr/>
        </p:nvSpPr>
        <p:spPr>
          <a:xfrm>
            <a:off x="2165922" y="2761330"/>
            <a:ext cx="1531869" cy="4165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1616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10B5B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Imbalanced Dataset	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36F843AF-4346-7C3D-95CF-FB277127B794}"/>
              </a:ext>
            </a:extLst>
          </p:cNvPr>
          <p:cNvSpPr txBox="1"/>
          <p:nvPr/>
        </p:nvSpPr>
        <p:spPr>
          <a:xfrm>
            <a:off x="561974" y="2763955"/>
            <a:ext cx="1392217" cy="2113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1616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10B5B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Sample Size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8AC0A41A-A1A9-8A9C-DF45-6C8F109FF337}"/>
              </a:ext>
            </a:extLst>
          </p:cNvPr>
          <p:cNvSpPr txBox="1"/>
          <p:nvPr/>
        </p:nvSpPr>
        <p:spPr>
          <a:xfrm>
            <a:off x="3909522" y="2761330"/>
            <a:ext cx="1229704" cy="4165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616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10B5B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Age Distribution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A24EEAD8-E58C-CF6D-7F40-E3756A8819EF}"/>
              </a:ext>
            </a:extLst>
          </p:cNvPr>
          <p:cNvSpPr txBox="1"/>
          <p:nvPr/>
        </p:nvSpPr>
        <p:spPr>
          <a:xfrm>
            <a:off x="5633208" y="2761330"/>
            <a:ext cx="1229704" cy="4165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616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10B5B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Marriage Distribution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EDB58F99-BCC3-2475-372D-10358A80E191}"/>
              </a:ext>
            </a:extLst>
          </p:cNvPr>
          <p:cNvSpPr txBox="1"/>
          <p:nvPr/>
        </p:nvSpPr>
        <p:spPr>
          <a:xfrm>
            <a:off x="7352320" y="2761330"/>
            <a:ext cx="1229704" cy="4165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616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10B5B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Sex </a:t>
            </a:r>
          </a:p>
          <a:p>
            <a:pPr algn="just">
              <a:lnSpc>
                <a:spcPts val="1616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10B5B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Distribution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9A187437-877C-9C66-50A1-B75DB40921AA}"/>
              </a:ext>
            </a:extLst>
          </p:cNvPr>
          <p:cNvSpPr txBox="1"/>
          <p:nvPr/>
        </p:nvSpPr>
        <p:spPr>
          <a:xfrm>
            <a:off x="561975" y="1678674"/>
            <a:ext cx="3562559" cy="615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buClr>
                <a:srgbClr val="19BBD5"/>
              </a:buClr>
              <a:buSzPts val="4000"/>
            </a:pPr>
            <a:r>
              <a:rPr lang="en-US" sz="4000" dirty="0">
                <a:solidFill>
                  <a:srgbClr val="19BBD5"/>
                </a:solidFill>
                <a:latin typeface="Nixie One"/>
                <a:sym typeface="Poppins Medium Bold"/>
              </a:rPr>
              <a:t>Dataset EDA</a:t>
            </a: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B0235B23-BBC4-D333-A25D-B1FA2017153D}"/>
              </a:ext>
            </a:extLst>
          </p:cNvPr>
          <p:cNvSpPr txBox="1"/>
          <p:nvPr/>
        </p:nvSpPr>
        <p:spPr>
          <a:xfrm>
            <a:off x="561974" y="3332814"/>
            <a:ext cx="1229704" cy="334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60"/>
              </a:lnSpc>
              <a:spcBef>
                <a:spcPct val="0"/>
              </a:spcBef>
            </a:pPr>
            <a:r>
              <a:rPr lang="en-US" sz="12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30,000 total samples</a:t>
            </a:r>
          </a:p>
        </p:txBody>
      </p:sp>
      <p:sp>
        <p:nvSpPr>
          <p:cNvPr id="22" name="TextBox 22">
            <a:extLst>
              <a:ext uri="{FF2B5EF4-FFF2-40B4-BE49-F238E27FC236}">
                <a16:creationId xmlns:a16="http://schemas.microsoft.com/office/drawing/2014/main" id="{82A906E5-EBB8-D1F1-50FF-26923D4BFA8D}"/>
              </a:ext>
            </a:extLst>
          </p:cNvPr>
          <p:cNvSpPr txBox="1"/>
          <p:nvPr/>
        </p:nvSpPr>
        <p:spPr>
          <a:xfrm>
            <a:off x="3909522" y="3280432"/>
            <a:ext cx="1229704" cy="501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60"/>
              </a:lnSpc>
              <a:spcBef>
                <a:spcPct val="0"/>
              </a:spcBef>
            </a:pPr>
            <a:r>
              <a:rPr lang="en-US" sz="12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Matches the general population</a:t>
            </a: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6D3B688B-135C-8B52-1372-9B1B90FF1D3A}"/>
              </a:ext>
            </a:extLst>
          </p:cNvPr>
          <p:cNvSpPr txBox="1"/>
          <p:nvPr/>
        </p:nvSpPr>
        <p:spPr>
          <a:xfrm>
            <a:off x="5653121" y="3280432"/>
            <a:ext cx="1229704" cy="501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60"/>
              </a:lnSpc>
              <a:spcBef>
                <a:spcPct val="0"/>
              </a:spcBef>
            </a:pPr>
            <a:r>
              <a:rPr lang="en-US" sz="12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An almost even split of married vs single</a:t>
            </a:r>
          </a:p>
        </p:txBody>
      </p:sp>
      <p:sp>
        <p:nvSpPr>
          <p:cNvPr id="24" name="TextBox 24">
            <a:extLst>
              <a:ext uri="{FF2B5EF4-FFF2-40B4-BE49-F238E27FC236}">
                <a16:creationId xmlns:a16="http://schemas.microsoft.com/office/drawing/2014/main" id="{77EB0633-A966-C09D-CE62-E886DF834F15}"/>
              </a:ext>
            </a:extLst>
          </p:cNvPr>
          <p:cNvSpPr txBox="1"/>
          <p:nvPr/>
        </p:nvSpPr>
        <p:spPr>
          <a:xfrm>
            <a:off x="7396720" y="3280432"/>
            <a:ext cx="1229704" cy="501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60"/>
              </a:lnSpc>
              <a:spcBef>
                <a:spcPct val="0"/>
              </a:spcBef>
            </a:pPr>
            <a:r>
              <a:rPr lang="en-US" sz="12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60% of the samples are female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FF5AB9A-06D6-6071-8DD5-A13163B34EA9}"/>
              </a:ext>
            </a:extLst>
          </p:cNvPr>
          <p:cNvSpPr txBox="1"/>
          <p:nvPr/>
        </p:nvSpPr>
        <p:spPr>
          <a:xfrm>
            <a:off x="2076928" y="3275053"/>
            <a:ext cx="1392218" cy="601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260"/>
              </a:lnSpc>
              <a:spcBef>
                <a:spcPct val="0"/>
              </a:spcBef>
            </a:pPr>
            <a:r>
              <a:rPr lang="en-US" sz="1200" dirty="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Only 22% of the dataset are defaults</a:t>
            </a:r>
          </a:p>
        </p:txBody>
      </p:sp>
    </p:spTree>
    <p:extLst>
      <p:ext uri="{BB962C8B-B14F-4D97-AF65-F5344CB8AC3E}">
        <p14:creationId xmlns:p14="http://schemas.microsoft.com/office/powerpoint/2010/main" val="932124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66FC0607-E1CB-3A23-0775-5C4A44B4D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9">
            <a:extLst>
              <a:ext uri="{FF2B5EF4-FFF2-40B4-BE49-F238E27FC236}">
                <a16:creationId xmlns:a16="http://schemas.microsoft.com/office/drawing/2014/main" id="{F7B157B7-2FCC-C7AB-2D9A-E2CC999F83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 Engineering</a:t>
            </a:r>
            <a:endParaRPr dirty="0"/>
          </a:p>
        </p:txBody>
      </p:sp>
      <p:sp>
        <p:nvSpPr>
          <p:cNvPr id="407" name="Google Shape;407;p19">
            <a:extLst>
              <a:ext uri="{FF2B5EF4-FFF2-40B4-BE49-F238E27FC236}">
                <a16:creationId xmlns:a16="http://schemas.microsoft.com/office/drawing/2014/main" id="{7454D4C5-61FD-22E5-C18E-5F690CB5B1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732700" y="2380900"/>
            <a:ext cx="2176800" cy="25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b="1" dirty="0"/>
              <a:t>Credit Utilization</a:t>
            </a:r>
            <a:endParaRPr sz="20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Average statement divided by credit limit</a:t>
            </a:r>
            <a:endParaRPr dirty="0"/>
          </a:p>
        </p:txBody>
      </p:sp>
      <p:sp>
        <p:nvSpPr>
          <p:cNvPr id="408" name="Google Shape;408;p19">
            <a:extLst>
              <a:ext uri="{FF2B5EF4-FFF2-40B4-BE49-F238E27FC236}">
                <a16:creationId xmlns:a16="http://schemas.microsoft.com/office/drawing/2014/main" id="{6C655726-666A-78EC-209B-6D39ECF674A7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4020972" y="2380900"/>
            <a:ext cx="2176800" cy="25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b="1" dirty="0"/>
              <a:t>Late Payments</a:t>
            </a:r>
            <a:endParaRPr sz="20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Number of delinquent repayment statuses</a:t>
            </a:r>
            <a:endParaRPr dirty="0"/>
          </a:p>
        </p:txBody>
      </p:sp>
      <p:sp>
        <p:nvSpPr>
          <p:cNvPr id="409" name="Google Shape;409;p19">
            <a:extLst>
              <a:ext uri="{FF2B5EF4-FFF2-40B4-BE49-F238E27FC236}">
                <a16:creationId xmlns:a16="http://schemas.microsoft.com/office/drawing/2014/main" id="{028CB92A-FDF7-6315-C1FF-4F9E7DCF4004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309245" y="2380900"/>
            <a:ext cx="2176800" cy="25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b="1" dirty="0"/>
              <a:t>Spending Volatility</a:t>
            </a:r>
            <a:endParaRPr sz="20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Variance of statement balances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0" name="Google Shape;410;p19">
            <a:extLst>
              <a:ext uri="{FF2B5EF4-FFF2-40B4-BE49-F238E27FC236}">
                <a16:creationId xmlns:a16="http://schemas.microsoft.com/office/drawing/2014/main" id="{1F1AD96C-F8AD-39EB-494E-1D8D2F57D06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77321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>
          <a:extLst>
            <a:ext uri="{FF2B5EF4-FFF2-40B4-BE49-F238E27FC236}">
              <a16:creationId xmlns:a16="http://schemas.microsoft.com/office/drawing/2014/main" id="{64D00F86-4962-E276-49C5-CE05790B17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9">
            <a:extLst>
              <a:ext uri="{FF2B5EF4-FFF2-40B4-BE49-F238E27FC236}">
                <a16:creationId xmlns:a16="http://schemas.microsoft.com/office/drawing/2014/main" id="{9BBA3981-4595-5464-A34F-E7042AC01C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Preprocessing</a:t>
            </a:r>
            <a:endParaRPr dirty="0"/>
          </a:p>
        </p:txBody>
      </p:sp>
      <p:sp>
        <p:nvSpPr>
          <p:cNvPr id="407" name="Google Shape;407;p19">
            <a:extLst>
              <a:ext uri="{FF2B5EF4-FFF2-40B4-BE49-F238E27FC236}">
                <a16:creationId xmlns:a16="http://schemas.microsoft.com/office/drawing/2014/main" id="{FAB82AF1-3BF2-D359-A9B2-CCDF347C7F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732700" y="2380900"/>
            <a:ext cx="2176800" cy="25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b="1" dirty="0"/>
              <a:t>Encoding</a:t>
            </a:r>
            <a:endParaRPr sz="20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Binary encoded Sex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Ordinal encoded Education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One-hot encoded Marriage</a:t>
            </a:r>
            <a:endParaRPr dirty="0"/>
          </a:p>
        </p:txBody>
      </p:sp>
      <p:sp>
        <p:nvSpPr>
          <p:cNvPr id="408" name="Google Shape;408;p19">
            <a:extLst>
              <a:ext uri="{FF2B5EF4-FFF2-40B4-BE49-F238E27FC236}">
                <a16:creationId xmlns:a16="http://schemas.microsoft.com/office/drawing/2014/main" id="{60AC5D41-24CB-98EF-DDAC-091AA656F050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4020972" y="2380900"/>
            <a:ext cx="2176800" cy="25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 dirty="0"/>
              <a:t>Standardization</a:t>
            </a:r>
            <a:endParaRPr sz="20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Transform numerical data to have: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" dirty="0"/>
              <a:t>ean = 0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Std Dev = 1</a:t>
            </a:r>
            <a:endParaRPr dirty="0"/>
          </a:p>
        </p:txBody>
      </p:sp>
      <p:sp>
        <p:nvSpPr>
          <p:cNvPr id="409" name="Google Shape;409;p19">
            <a:extLst>
              <a:ext uri="{FF2B5EF4-FFF2-40B4-BE49-F238E27FC236}">
                <a16:creationId xmlns:a16="http://schemas.microsoft.com/office/drawing/2014/main" id="{DBCD78B5-7A46-C973-C7A8-3387F5CE6E96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309245" y="2380900"/>
            <a:ext cx="2176800" cy="25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b="1" dirty="0"/>
              <a:t>Split</a:t>
            </a:r>
            <a:endParaRPr sz="20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60 – 20 – 20 Split for training, validation, and testing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0" name="Google Shape;410;p19">
            <a:extLst>
              <a:ext uri="{FF2B5EF4-FFF2-40B4-BE49-F238E27FC236}">
                <a16:creationId xmlns:a16="http://schemas.microsoft.com/office/drawing/2014/main" id="{876CD7C0-B087-9A14-DD09-3A34BE6AFC0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08554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>
          <a:extLst>
            <a:ext uri="{FF2B5EF4-FFF2-40B4-BE49-F238E27FC236}">
              <a16:creationId xmlns:a16="http://schemas.microsoft.com/office/drawing/2014/main" id="{F84A0A0D-2487-6950-8141-8829D3FFB1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8">
            <a:extLst>
              <a:ext uri="{FF2B5EF4-FFF2-40B4-BE49-F238E27FC236}">
                <a16:creationId xmlns:a16="http://schemas.microsoft.com/office/drawing/2014/main" id="{730B6961-5AFC-D8DC-03D1-96E09D474B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732700" y="2183392"/>
            <a:ext cx="2667300" cy="26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b="1" dirty="0"/>
              <a:t>Random Forest</a:t>
            </a:r>
            <a:endParaRPr sz="20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Number of estimators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Criterion for Splitting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Min Samples per Leaf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Min Samples per Split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Max Tree Depth</a:t>
            </a:r>
            <a:endParaRPr dirty="0"/>
          </a:p>
        </p:txBody>
      </p:sp>
      <p:sp>
        <p:nvSpPr>
          <p:cNvPr id="399" name="Google Shape;399;p18">
            <a:extLst>
              <a:ext uri="{FF2B5EF4-FFF2-40B4-BE49-F238E27FC236}">
                <a16:creationId xmlns:a16="http://schemas.microsoft.com/office/drawing/2014/main" id="{4F7D6130-A164-DCF3-224F-8179480AB9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32700" y="1622529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Hyperparameter Optimization</a:t>
            </a:r>
            <a:endParaRPr dirty="0"/>
          </a:p>
        </p:txBody>
      </p:sp>
      <p:sp>
        <p:nvSpPr>
          <p:cNvPr id="400" name="Google Shape;400;p18">
            <a:extLst>
              <a:ext uri="{FF2B5EF4-FFF2-40B4-BE49-F238E27FC236}">
                <a16:creationId xmlns:a16="http://schemas.microsoft.com/office/drawing/2014/main" id="{AB8FE4C2-EA8C-6E39-F73E-C920C8A16EC9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4560788" y="2183392"/>
            <a:ext cx="2667300" cy="26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b="1" dirty="0"/>
              <a:t>XGBoost</a:t>
            </a:r>
            <a:endParaRPr sz="20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Number of estimators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Learning Rate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Max Tree Depth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Regularization parameters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i="1" dirty="0"/>
              <a:t>(alpha, gamma, lambda)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Max Delta Step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Min Child Weight</a:t>
            </a:r>
            <a:endParaRPr dirty="0"/>
          </a:p>
        </p:txBody>
      </p:sp>
      <p:sp>
        <p:nvSpPr>
          <p:cNvPr id="401" name="Google Shape;401;p18">
            <a:extLst>
              <a:ext uri="{FF2B5EF4-FFF2-40B4-BE49-F238E27FC236}">
                <a16:creationId xmlns:a16="http://schemas.microsoft.com/office/drawing/2014/main" id="{A84E084F-FCEC-7B99-AE1D-C1F39D80625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21019744"/>
      </p:ext>
    </p:extLst>
  </p:cSld>
  <p:clrMapOvr>
    <a:masterClrMapping/>
  </p:clrMapOvr>
</p:sld>
</file>

<file path=ppt/theme/theme1.xml><?xml version="1.0" encoding="utf-8"?>
<a:theme xmlns:a="http://schemas.openxmlformats.org/drawingml/2006/main" name="Imogen template">
  <a:themeElements>
    <a:clrScheme name="Custom 347">
      <a:dk1>
        <a:srgbClr val="FFFFFF"/>
      </a:dk1>
      <a:lt1>
        <a:srgbClr val="0E293C"/>
      </a:lt1>
      <a:dk2>
        <a:srgbClr val="BBC9D3"/>
      </a:dk2>
      <a:lt2>
        <a:srgbClr val="184769"/>
      </a:lt2>
      <a:accent1>
        <a:srgbClr val="00E1C6"/>
      </a:accent1>
      <a:accent2>
        <a:srgbClr val="19BBD5"/>
      </a:accent2>
      <a:accent3>
        <a:srgbClr val="2C9DDE"/>
      </a:accent3>
      <a:accent4>
        <a:srgbClr val="3274E1"/>
      </a:accent4>
      <a:accent5>
        <a:srgbClr val="4C4ED5"/>
      </a:accent5>
      <a:accent6>
        <a:srgbClr val="5CF55F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1205</TotalTime>
  <Words>571</Words>
  <Application>Microsoft Macintosh PowerPoint</Application>
  <PresentationFormat>On-screen Show (16:9)</PresentationFormat>
  <Paragraphs>136</Paragraphs>
  <Slides>15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Helvetica Neue</vt:lpstr>
      <vt:lpstr>Muli</vt:lpstr>
      <vt:lpstr>Nixie One</vt:lpstr>
      <vt:lpstr>Poppins Light</vt:lpstr>
      <vt:lpstr>Poppins Medium Bold</vt:lpstr>
      <vt:lpstr>Imogen template</vt:lpstr>
      <vt:lpstr>Predicting Credit Card Default</vt:lpstr>
      <vt:lpstr>Research Question</vt:lpstr>
      <vt:lpstr>Relevance</vt:lpstr>
      <vt:lpstr>Significance</vt:lpstr>
      <vt:lpstr>Methods</vt:lpstr>
      <vt:lpstr>PowerPoint Presentation</vt:lpstr>
      <vt:lpstr>Feature Engineering</vt:lpstr>
      <vt:lpstr>Preprocessing</vt:lpstr>
      <vt:lpstr>Hyperparameter Optimization</vt:lpstr>
      <vt:lpstr>PowerPoint Presentation</vt:lpstr>
      <vt:lpstr>How Does It Match Up?</vt:lpstr>
      <vt:lpstr>PowerPoint Presentation</vt:lpstr>
      <vt:lpstr>Conclusion</vt:lpstr>
      <vt:lpstr>Thank You!</vt:lpstr>
      <vt:lpstr>Works Cited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Guan</dc:creator>
  <cp:lastModifiedBy>Chen, Guan H</cp:lastModifiedBy>
  <cp:revision>10</cp:revision>
  <dcterms:modified xsi:type="dcterms:W3CDTF">2025-04-21T19:46:58Z</dcterms:modified>
</cp:coreProperties>
</file>